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3E22F-31A0-B8ED-D571-91491BF709AF}" v="380" dt="2023-11-07T12:19:18.473"/>
    <p1510:client id="{791F52BD-F976-5F57-BEDD-0BD23D053292}" v="18" dt="2023-11-07T17:01:05.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SE"/>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SE"/>
          </a:p>
        </p:txBody>
      </p:sp>
      <p:sp>
        <p:nvSpPr>
          <p:cNvPr id="4" name="Date Placeholder 3">
            <a:extLst>
              <a:ext uri="{FF2B5EF4-FFF2-40B4-BE49-F238E27FC236}">
                <a16:creationId xmlns:a16="http://schemas.microsoft.com/office/drawing/2014/main" id="{ACE5A870-D2F6-0D96-5AAA-CBDD76814156}"/>
              </a:ext>
            </a:extLst>
          </p:cNvPr>
          <p:cNvSpPr txBox="1">
            <a:spLocks noGrp="1"/>
          </p:cNvSpPr>
          <p:nvPr>
            <p:ph type="dt" sz="half" idx="10"/>
          </p:nvPr>
        </p:nvSpPr>
        <p:spPr>
          <a:ln/>
        </p:spPr>
        <p:txBody>
          <a:bodyPr/>
          <a:lstStyle>
            <a:lvl1pPr>
              <a:defRPr/>
            </a:lvl1pPr>
          </a:lstStyle>
          <a:p>
            <a:pPr>
              <a:defRPr/>
            </a:pPr>
            <a:fld id="{E7A2E732-8C10-4FB5-84F3-E262F9A4637A}" type="datetime1">
              <a:rPr lang="LID4096"/>
              <a:pPr>
                <a:defRPr/>
              </a:pPr>
              <a:t>11/07/2023</a:t>
            </a:fld>
            <a:endParaRPr/>
          </a:p>
        </p:txBody>
      </p:sp>
      <p:sp>
        <p:nvSpPr>
          <p:cNvPr id="5" name="Footer Placeholder 4">
            <a:extLst>
              <a:ext uri="{FF2B5EF4-FFF2-40B4-BE49-F238E27FC236}">
                <a16:creationId xmlns:a16="http://schemas.microsoft.com/office/drawing/2014/main" id="{5DB1192D-ADAE-EE82-B0EF-F0D275C4B514}"/>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CC648C0E-3863-3141-4D48-A03DEF617BB7}"/>
              </a:ext>
            </a:extLst>
          </p:cNvPr>
          <p:cNvSpPr txBox="1">
            <a:spLocks noGrp="1"/>
          </p:cNvSpPr>
          <p:nvPr>
            <p:ph type="sldNum" sz="quarter" idx="12"/>
          </p:nvPr>
        </p:nvSpPr>
        <p:spPr>
          <a:ln/>
        </p:spPr>
        <p:txBody>
          <a:bodyPr/>
          <a:lstStyle>
            <a:lvl1pPr>
              <a:defRPr/>
            </a:lvl1pPr>
          </a:lstStyle>
          <a:p>
            <a:pPr>
              <a:defRPr/>
            </a:pPr>
            <a:fld id="{CFF93224-5E5A-4148-9034-F0F02F372575}" type="slidenum">
              <a:rPr/>
              <a:pPr>
                <a:defRPr/>
              </a:pPr>
              <a:t>‹#›</a:t>
            </a:fld>
            <a:endParaRPr/>
          </a:p>
        </p:txBody>
      </p:sp>
    </p:spTree>
    <p:extLst>
      <p:ext uri="{BB962C8B-B14F-4D97-AF65-F5344CB8AC3E}">
        <p14:creationId xmlns:p14="http://schemas.microsoft.com/office/powerpoint/2010/main" val="7743733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SE"/>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FE84ABA2-2A4E-C758-FB52-F37920C9C63C}"/>
              </a:ext>
            </a:extLst>
          </p:cNvPr>
          <p:cNvSpPr txBox="1">
            <a:spLocks noGrp="1"/>
          </p:cNvSpPr>
          <p:nvPr>
            <p:ph type="dt" sz="half" idx="10"/>
          </p:nvPr>
        </p:nvSpPr>
        <p:spPr>
          <a:ln/>
        </p:spPr>
        <p:txBody>
          <a:bodyPr/>
          <a:lstStyle>
            <a:lvl1pPr>
              <a:defRPr/>
            </a:lvl1pPr>
          </a:lstStyle>
          <a:p>
            <a:pPr>
              <a:defRPr/>
            </a:pPr>
            <a:fld id="{66EB2EF6-C134-4546-B10B-1CB786974FDE}" type="datetime1">
              <a:rPr lang="LID4096"/>
              <a:pPr>
                <a:defRPr/>
              </a:pPr>
              <a:t>11/07/2023</a:t>
            </a:fld>
            <a:endParaRPr/>
          </a:p>
        </p:txBody>
      </p:sp>
      <p:sp>
        <p:nvSpPr>
          <p:cNvPr id="5" name="Footer Placeholder 4">
            <a:extLst>
              <a:ext uri="{FF2B5EF4-FFF2-40B4-BE49-F238E27FC236}">
                <a16:creationId xmlns:a16="http://schemas.microsoft.com/office/drawing/2014/main" id="{EB45E543-EEA2-8C81-CDD9-58B0CF7FF572}"/>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28B50835-8C57-FBFB-C37F-1651396B18A7}"/>
              </a:ext>
            </a:extLst>
          </p:cNvPr>
          <p:cNvSpPr txBox="1">
            <a:spLocks noGrp="1"/>
          </p:cNvSpPr>
          <p:nvPr>
            <p:ph type="sldNum" sz="quarter" idx="12"/>
          </p:nvPr>
        </p:nvSpPr>
        <p:spPr>
          <a:ln/>
        </p:spPr>
        <p:txBody>
          <a:bodyPr/>
          <a:lstStyle>
            <a:lvl1pPr>
              <a:defRPr/>
            </a:lvl1pPr>
          </a:lstStyle>
          <a:p>
            <a:pPr>
              <a:defRPr/>
            </a:pPr>
            <a:fld id="{56DDAD16-0A63-47F9-9E0F-B5AF1C3D6B35}" type="slidenum">
              <a:rPr/>
              <a:pPr>
                <a:defRPr/>
              </a:pPr>
              <a:t>‹#›</a:t>
            </a:fld>
            <a:endParaRPr/>
          </a:p>
        </p:txBody>
      </p:sp>
    </p:spTree>
    <p:extLst>
      <p:ext uri="{BB962C8B-B14F-4D97-AF65-F5344CB8AC3E}">
        <p14:creationId xmlns:p14="http://schemas.microsoft.com/office/powerpoint/2010/main" val="219751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SE"/>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28FCE2D5-7406-FC35-30A3-3729290689D9}"/>
              </a:ext>
            </a:extLst>
          </p:cNvPr>
          <p:cNvSpPr txBox="1">
            <a:spLocks noGrp="1"/>
          </p:cNvSpPr>
          <p:nvPr>
            <p:ph type="dt" sz="half" idx="10"/>
          </p:nvPr>
        </p:nvSpPr>
        <p:spPr>
          <a:ln/>
        </p:spPr>
        <p:txBody>
          <a:bodyPr/>
          <a:lstStyle>
            <a:lvl1pPr>
              <a:defRPr/>
            </a:lvl1pPr>
          </a:lstStyle>
          <a:p>
            <a:pPr>
              <a:defRPr/>
            </a:pPr>
            <a:fld id="{5A9F2ECE-AF52-4FC6-8382-1B70F63EA3AB}" type="datetime1">
              <a:rPr lang="LID4096"/>
              <a:pPr>
                <a:defRPr/>
              </a:pPr>
              <a:t>11/07/2023</a:t>
            </a:fld>
            <a:endParaRPr/>
          </a:p>
        </p:txBody>
      </p:sp>
      <p:sp>
        <p:nvSpPr>
          <p:cNvPr id="5" name="Footer Placeholder 4">
            <a:extLst>
              <a:ext uri="{FF2B5EF4-FFF2-40B4-BE49-F238E27FC236}">
                <a16:creationId xmlns:a16="http://schemas.microsoft.com/office/drawing/2014/main" id="{4300B2E0-82DA-3458-CFCB-B272447BEE93}"/>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5863534F-B57F-0D1D-8235-0B26DE78A936}"/>
              </a:ext>
            </a:extLst>
          </p:cNvPr>
          <p:cNvSpPr txBox="1">
            <a:spLocks noGrp="1"/>
          </p:cNvSpPr>
          <p:nvPr>
            <p:ph type="sldNum" sz="quarter" idx="12"/>
          </p:nvPr>
        </p:nvSpPr>
        <p:spPr>
          <a:ln/>
        </p:spPr>
        <p:txBody>
          <a:bodyPr/>
          <a:lstStyle>
            <a:lvl1pPr>
              <a:defRPr/>
            </a:lvl1pPr>
          </a:lstStyle>
          <a:p>
            <a:pPr>
              <a:defRPr/>
            </a:pPr>
            <a:fld id="{994B9250-0B2A-4AAA-AA70-FC8AB55B2697}" type="slidenum">
              <a:rPr/>
              <a:pPr>
                <a:defRPr/>
              </a:pPr>
              <a:t>‹#›</a:t>
            </a:fld>
            <a:endParaRPr/>
          </a:p>
        </p:txBody>
      </p:sp>
    </p:spTree>
    <p:extLst>
      <p:ext uri="{BB962C8B-B14F-4D97-AF65-F5344CB8AC3E}">
        <p14:creationId xmlns:p14="http://schemas.microsoft.com/office/powerpoint/2010/main" val="263389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SE"/>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9E5230D9-FFEA-5D75-710A-6226B629897F}"/>
              </a:ext>
            </a:extLst>
          </p:cNvPr>
          <p:cNvSpPr txBox="1">
            <a:spLocks noGrp="1"/>
          </p:cNvSpPr>
          <p:nvPr>
            <p:ph type="dt" sz="half" idx="10"/>
          </p:nvPr>
        </p:nvSpPr>
        <p:spPr>
          <a:ln/>
        </p:spPr>
        <p:txBody>
          <a:bodyPr/>
          <a:lstStyle>
            <a:lvl1pPr>
              <a:defRPr/>
            </a:lvl1pPr>
          </a:lstStyle>
          <a:p>
            <a:pPr>
              <a:defRPr/>
            </a:pPr>
            <a:fld id="{F453B7E4-D844-47EB-9596-0B233AC365B7}" type="datetime1">
              <a:rPr lang="LID4096"/>
              <a:pPr>
                <a:defRPr/>
              </a:pPr>
              <a:t>11/07/2023</a:t>
            </a:fld>
            <a:endParaRPr/>
          </a:p>
        </p:txBody>
      </p:sp>
      <p:sp>
        <p:nvSpPr>
          <p:cNvPr id="5" name="Footer Placeholder 4">
            <a:extLst>
              <a:ext uri="{FF2B5EF4-FFF2-40B4-BE49-F238E27FC236}">
                <a16:creationId xmlns:a16="http://schemas.microsoft.com/office/drawing/2014/main" id="{2F7A8345-4072-8111-3F21-27229AC51894}"/>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827A282C-2908-CD68-936F-85E88B3AD613}"/>
              </a:ext>
            </a:extLst>
          </p:cNvPr>
          <p:cNvSpPr txBox="1">
            <a:spLocks noGrp="1"/>
          </p:cNvSpPr>
          <p:nvPr>
            <p:ph type="sldNum" sz="quarter" idx="12"/>
          </p:nvPr>
        </p:nvSpPr>
        <p:spPr>
          <a:ln/>
        </p:spPr>
        <p:txBody>
          <a:bodyPr/>
          <a:lstStyle>
            <a:lvl1pPr>
              <a:defRPr/>
            </a:lvl1pPr>
          </a:lstStyle>
          <a:p>
            <a:pPr>
              <a:defRPr/>
            </a:pPr>
            <a:fld id="{FBBF30ED-093E-47A5-88A0-EFFCCB4A7DB8}" type="slidenum">
              <a:rPr/>
              <a:pPr>
                <a:defRPr/>
              </a:pPr>
              <a:t>‹#›</a:t>
            </a:fld>
            <a:endParaRPr/>
          </a:p>
        </p:txBody>
      </p:sp>
    </p:spTree>
    <p:extLst>
      <p:ext uri="{BB962C8B-B14F-4D97-AF65-F5344CB8AC3E}">
        <p14:creationId xmlns:p14="http://schemas.microsoft.com/office/powerpoint/2010/main" val="16643164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SE"/>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9E2040FF-488E-DE0F-2390-3A35541D9542}"/>
              </a:ext>
            </a:extLst>
          </p:cNvPr>
          <p:cNvSpPr txBox="1">
            <a:spLocks noGrp="1"/>
          </p:cNvSpPr>
          <p:nvPr>
            <p:ph type="dt" sz="half" idx="10"/>
          </p:nvPr>
        </p:nvSpPr>
        <p:spPr>
          <a:ln/>
        </p:spPr>
        <p:txBody>
          <a:bodyPr/>
          <a:lstStyle>
            <a:lvl1pPr>
              <a:defRPr/>
            </a:lvl1pPr>
          </a:lstStyle>
          <a:p>
            <a:pPr>
              <a:defRPr/>
            </a:pPr>
            <a:fld id="{FB78032F-C0ED-41A3-9843-492D7C1BE306}" type="datetime1">
              <a:rPr lang="LID4096"/>
              <a:pPr>
                <a:defRPr/>
              </a:pPr>
              <a:t>11/07/2023</a:t>
            </a:fld>
            <a:endParaRPr/>
          </a:p>
        </p:txBody>
      </p:sp>
      <p:sp>
        <p:nvSpPr>
          <p:cNvPr id="5" name="Footer Placeholder 4">
            <a:extLst>
              <a:ext uri="{FF2B5EF4-FFF2-40B4-BE49-F238E27FC236}">
                <a16:creationId xmlns:a16="http://schemas.microsoft.com/office/drawing/2014/main" id="{F862DB92-91F3-06EE-ABC6-5B70691062AD}"/>
              </a:ext>
            </a:extLst>
          </p:cNvPr>
          <p:cNvSpPr txBox="1">
            <a:spLocks noGrp="1"/>
          </p:cNvSpPr>
          <p:nvPr>
            <p:ph type="ftr" sz="quarter" idx="11"/>
          </p:nvPr>
        </p:nvSpPr>
        <p:spPr>
          <a:ln/>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id="{029F9735-FD39-BB91-FB52-323AC05D0CEF}"/>
              </a:ext>
            </a:extLst>
          </p:cNvPr>
          <p:cNvSpPr txBox="1">
            <a:spLocks noGrp="1"/>
          </p:cNvSpPr>
          <p:nvPr>
            <p:ph type="sldNum" sz="quarter" idx="12"/>
          </p:nvPr>
        </p:nvSpPr>
        <p:spPr>
          <a:ln/>
        </p:spPr>
        <p:txBody>
          <a:bodyPr/>
          <a:lstStyle>
            <a:lvl1pPr>
              <a:defRPr/>
            </a:lvl1pPr>
          </a:lstStyle>
          <a:p>
            <a:pPr>
              <a:defRPr/>
            </a:pPr>
            <a:fld id="{C63D1020-68F6-431D-8E3D-B5667AD1710A}" type="slidenum">
              <a:rPr/>
              <a:pPr>
                <a:defRPr/>
              </a:pPr>
              <a:t>‹#›</a:t>
            </a:fld>
            <a:endParaRPr/>
          </a:p>
        </p:txBody>
      </p:sp>
    </p:spTree>
    <p:extLst>
      <p:ext uri="{BB962C8B-B14F-4D97-AF65-F5344CB8AC3E}">
        <p14:creationId xmlns:p14="http://schemas.microsoft.com/office/powerpoint/2010/main" val="168239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SE"/>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3">
            <a:extLst>
              <a:ext uri="{FF2B5EF4-FFF2-40B4-BE49-F238E27FC236}">
                <a16:creationId xmlns:a16="http://schemas.microsoft.com/office/drawing/2014/main" id="{052B061F-6FF5-EED3-92FD-1878E03DB649}"/>
              </a:ext>
            </a:extLst>
          </p:cNvPr>
          <p:cNvSpPr txBox="1">
            <a:spLocks noGrp="1"/>
          </p:cNvSpPr>
          <p:nvPr>
            <p:ph type="dt" sz="half" idx="10"/>
          </p:nvPr>
        </p:nvSpPr>
        <p:spPr>
          <a:ln/>
        </p:spPr>
        <p:txBody>
          <a:bodyPr/>
          <a:lstStyle>
            <a:lvl1pPr>
              <a:defRPr/>
            </a:lvl1pPr>
          </a:lstStyle>
          <a:p>
            <a:pPr>
              <a:defRPr/>
            </a:pPr>
            <a:fld id="{F35D65A7-FE65-47BB-B3CA-41290D62AAED}" type="datetime1">
              <a:rPr lang="LID4096"/>
              <a:pPr>
                <a:defRPr/>
              </a:pPr>
              <a:t>11/07/2023</a:t>
            </a:fld>
            <a:endParaRPr/>
          </a:p>
        </p:txBody>
      </p:sp>
      <p:sp>
        <p:nvSpPr>
          <p:cNvPr id="6" name="Footer Placeholder 4">
            <a:extLst>
              <a:ext uri="{FF2B5EF4-FFF2-40B4-BE49-F238E27FC236}">
                <a16:creationId xmlns:a16="http://schemas.microsoft.com/office/drawing/2014/main" id="{E302527C-EC19-62A6-3ED8-84FEA24496A9}"/>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9118ECE1-DB9A-3946-2269-B905F1021D65}"/>
              </a:ext>
            </a:extLst>
          </p:cNvPr>
          <p:cNvSpPr txBox="1">
            <a:spLocks noGrp="1"/>
          </p:cNvSpPr>
          <p:nvPr>
            <p:ph type="sldNum" sz="quarter" idx="12"/>
          </p:nvPr>
        </p:nvSpPr>
        <p:spPr>
          <a:ln/>
        </p:spPr>
        <p:txBody>
          <a:bodyPr/>
          <a:lstStyle>
            <a:lvl1pPr>
              <a:defRPr/>
            </a:lvl1pPr>
          </a:lstStyle>
          <a:p>
            <a:pPr>
              <a:defRPr/>
            </a:pPr>
            <a:fld id="{1A0C8AF9-6169-433F-9649-E8E1C742C566}" type="slidenum">
              <a:rPr/>
              <a:pPr>
                <a:defRPr/>
              </a:pPr>
              <a:t>‹#›</a:t>
            </a:fld>
            <a:endParaRPr/>
          </a:p>
        </p:txBody>
      </p:sp>
    </p:spTree>
    <p:extLst>
      <p:ext uri="{BB962C8B-B14F-4D97-AF65-F5344CB8AC3E}">
        <p14:creationId xmlns:p14="http://schemas.microsoft.com/office/powerpoint/2010/main" val="17083359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SE"/>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3">
            <a:extLst>
              <a:ext uri="{FF2B5EF4-FFF2-40B4-BE49-F238E27FC236}">
                <a16:creationId xmlns:a16="http://schemas.microsoft.com/office/drawing/2014/main" id="{F78E7E5A-45CC-916C-D29B-E6B1526D40B6}"/>
              </a:ext>
            </a:extLst>
          </p:cNvPr>
          <p:cNvSpPr txBox="1">
            <a:spLocks noGrp="1"/>
          </p:cNvSpPr>
          <p:nvPr>
            <p:ph type="dt" sz="half" idx="10"/>
          </p:nvPr>
        </p:nvSpPr>
        <p:spPr>
          <a:ln/>
        </p:spPr>
        <p:txBody>
          <a:bodyPr/>
          <a:lstStyle>
            <a:lvl1pPr>
              <a:defRPr/>
            </a:lvl1pPr>
          </a:lstStyle>
          <a:p>
            <a:pPr>
              <a:defRPr/>
            </a:pPr>
            <a:fld id="{8A8417B8-194E-463A-9CB7-467792EB3C5F}" type="datetime1">
              <a:rPr lang="LID4096"/>
              <a:pPr>
                <a:defRPr/>
              </a:pPr>
              <a:t>11/07/2023</a:t>
            </a:fld>
            <a:endParaRPr/>
          </a:p>
        </p:txBody>
      </p:sp>
      <p:sp>
        <p:nvSpPr>
          <p:cNvPr id="8" name="Footer Placeholder 4">
            <a:extLst>
              <a:ext uri="{FF2B5EF4-FFF2-40B4-BE49-F238E27FC236}">
                <a16:creationId xmlns:a16="http://schemas.microsoft.com/office/drawing/2014/main" id="{EE329C20-DC5E-9251-4D44-082B514534BB}"/>
              </a:ext>
            </a:extLst>
          </p:cNvPr>
          <p:cNvSpPr txBox="1">
            <a:spLocks noGrp="1"/>
          </p:cNvSpPr>
          <p:nvPr>
            <p:ph type="ftr" sz="quarter" idx="11"/>
          </p:nvPr>
        </p:nvSpPr>
        <p:spPr>
          <a:ln/>
        </p:spPr>
        <p:txBody>
          <a:bodyPr/>
          <a:lstStyle>
            <a:lvl1pPr>
              <a:defRPr/>
            </a:lvl1pPr>
          </a:lstStyle>
          <a:p>
            <a:pPr>
              <a:defRPr/>
            </a:pPr>
            <a:endParaRPr/>
          </a:p>
        </p:txBody>
      </p:sp>
      <p:sp>
        <p:nvSpPr>
          <p:cNvPr id="9" name="Slide Number Placeholder 5">
            <a:extLst>
              <a:ext uri="{FF2B5EF4-FFF2-40B4-BE49-F238E27FC236}">
                <a16:creationId xmlns:a16="http://schemas.microsoft.com/office/drawing/2014/main" id="{8ABC3A1E-4528-4189-C02A-35E634DE62B0}"/>
              </a:ext>
            </a:extLst>
          </p:cNvPr>
          <p:cNvSpPr txBox="1">
            <a:spLocks noGrp="1"/>
          </p:cNvSpPr>
          <p:nvPr>
            <p:ph type="sldNum" sz="quarter" idx="12"/>
          </p:nvPr>
        </p:nvSpPr>
        <p:spPr>
          <a:ln/>
        </p:spPr>
        <p:txBody>
          <a:bodyPr/>
          <a:lstStyle>
            <a:lvl1pPr>
              <a:defRPr/>
            </a:lvl1pPr>
          </a:lstStyle>
          <a:p>
            <a:pPr>
              <a:defRPr/>
            </a:pPr>
            <a:fld id="{9DFED549-19B0-4F09-829E-8BB112355EE9}" type="slidenum">
              <a:rPr/>
              <a:pPr>
                <a:defRPr/>
              </a:pPr>
              <a:t>‹#›</a:t>
            </a:fld>
            <a:endParaRPr/>
          </a:p>
        </p:txBody>
      </p:sp>
    </p:spTree>
    <p:extLst>
      <p:ext uri="{BB962C8B-B14F-4D97-AF65-F5344CB8AC3E}">
        <p14:creationId xmlns:p14="http://schemas.microsoft.com/office/powerpoint/2010/main" val="321132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SE"/>
          </a:p>
        </p:txBody>
      </p:sp>
      <p:sp>
        <p:nvSpPr>
          <p:cNvPr id="3" name="Date Placeholder 3">
            <a:extLst>
              <a:ext uri="{FF2B5EF4-FFF2-40B4-BE49-F238E27FC236}">
                <a16:creationId xmlns:a16="http://schemas.microsoft.com/office/drawing/2014/main" id="{4DC25CEB-33FD-C1F8-4AA2-49BFA99D97F6}"/>
              </a:ext>
            </a:extLst>
          </p:cNvPr>
          <p:cNvSpPr txBox="1">
            <a:spLocks noGrp="1"/>
          </p:cNvSpPr>
          <p:nvPr>
            <p:ph type="dt" sz="half" idx="10"/>
          </p:nvPr>
        </p:nvSpPr>
        <p:spPr>
          <a:ln/>
        </p:spPr>
        <p:txBody>
          <a:bodyPr/>
          <a:lstStyle>
            <a:lvl1pPr>
              <a:defRPr/>
            </a:lvl1pPr>
          </a:lstStyle>
          <a:p>
            <a:pPr>
              <a:defRPr/>
            </a:pPr>
            <a:fld id="{35599CE7-BB9D-4AE1-BF71-B403500781BB}" type="datetime1">
              <a:rPr lang="LID4096"/>
              <a:pPr>
                <a:defRPr/>
              </a:pPr>
              <a:t>11/07/2023</a:t>
            </a:fld>
            <a:endParaRPr/>
          </a:p>
        </p:txBody>
      </p:sp>
      <p:sp>
        <p:nvSpPr>
          <p:cNvPr id="4" name="Footer Placeholder 4">
            <a:extLst>
              <a:ext uri="{FF2B5EF4-FFF2-40B4-BE49-F238E27FC236}">
                <a16:creationId xmlns:a16="http://schemas.microsoft.com/office/drawing/2014/main" id="{2510458C-F967-9641-6D51-1335FCCCE418}"/>
              </a:ext>
            </a:extLst>
          </p:cNvPr>
          <p:cNvSpPr txBox="1">
            <a:spLocks noGrp="1"/>
          </p:cNvSpPr>
          <p:nvPr>
            <p:ph type="ftr" sz="quarter" idx="11"/>
          </p:nvPr>
        </p:nvSpPr>
        <p:spPr>
          <a:ln/>
        </p:spPr>
        <p:txBody>
          <a:bodyPr/>
          <a:lstStyle>
            <a:lvl1pPr>
              <a:defRPr/>
            </a:lvl1pPr>
          </a:lstStyle>
          <a:p>
            <a:pPr>
              <a:defRPr/>
            </a:pPr>
            <a:endParaRPr/>
          </a:p>
        </p:txBody>
      </p:sp>
      <p:sp>
        <p:nvSpPr>
          <p:cNvPr id="5" name="Slide Number Placeholder 5">
            <a:extLst>
              <a:ext uri="{FF2B5EF4-FFF2-40B4-BE49-F238E27FC236}">
                <a16:creationId xmlns:a16="http://schemas.microsoft.com/office/drawing/2014/main" id="{CBAA3812-AF86-DFD7-AAA7-A673492730C1}"/>
              </a:ext>
            </a:extLst>
          </p:cNvPr>
          <p:cNvSpPr txBox="1">
            <a:spLocks noGrp="1"/>
          </p:cNvSpPr>
          <p:nvPr>
            <p:ph type="sldNum" sz="quarter" idx="12"/>
          </p:nvPr>
        </p:nvSpPr>
        <p:spPr>
          <a:ln/>
        </p:spPr>
        <p:txBody>
          <a:bodyPr/>
          <a:lstStyle>
            <a:lvl1pPr>
              <a:defRPr/>
            </a:lvl1pPr>
          </a:lstStyle>
          <a:p>
            <a:pPr>
              <a:defRPr/>
            </a:pPr>
            <a:fld id="{164A19C0-35DE-481A-AAE7-4A41FB9B2873}" type="slidenum">
              <a:rPr/>
              <a:pPr>
                <a:defRPr/>
              </a:pPr>
              <a:t>‹#›</a:t>
            </a:fld>
            <a:endParaRPr/>
          </a:p>
        </p:txBody>
      </p:sp>
    </p:spTree>
    <p:extLst>
      <p:ext uri="{BB962C8B-B14F-4D97-AF65-F5344CB8AC3E}">
        <p14:creationId xmlns:p14="http://schemas.microsoft.com/office/powerpoint/2010/main" val="362132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3BE5D0E-D25D-9E89-B5DF-C38A3DE807F2}"/>
              </a:ext>
            </a:extLst>
          </p:cNvPr>
          <p:cNvSpPr txBox="1">
            <a:spLocks noGrp="1"/>
          </p:cNvSpPr>
          <p:nvPr>
            <p:ph type="dt" sz="half" idx="10"/>
          </p:nvPr>
        </p:nvSpPr>
        <p:spPr>
          <a:ln/>
        </p:spPr>
        <p:txBody>
          <a:bodyPr/>
          <a:lstStyle>
            <a:lvl1pPr>
              <a:defRPr/>
            </a:lvl1pPr>
          </a:lstStyle>
          <a:p>
            <a:pPr>
              <a:defRPr/>
            </a:pPr>
            <a:fld id="{3A675217-9439-4D67-A38C-B92947194BF2}" type="datetime1">
              <a:rPr lang="LID4096"/>
              <a:pPr>
                <a:defRPr/>
              </a:pPr>
              <a:t>11/07/2023</a:t>
            </a:fld>
            <a:endParaRPr/>
          </a:p>
        </p:txBody>
      </p:sp>
      <p:sp>
        <p:nvSpPr>
          <p:cNvPr id="3" name="Footer Placeholder 4">
            <a:extLst>
              <a:ext uri="{FF2B5EF4-FFF2-40B4-BE49-F238E27FC236}">
                <a16:creationId xmlns:a16="http://schemas.microsoft.com/office/drawing/2014/main" id="{89FFA94E-09C7-1589-DA30-752024823AB1}"/>
              </a:ext>
            </a:extLst>
          </p:cNvPr>
          <p:cNvSpPr txBox="1">
            <a:spLocks noGrp="1"/>
          </p:cNvSpPr>
          <p:nvPr>
            <p:ph type="ftr" sz="quarter" idx="11"/>
          </p:nvPr>
        </p:nvSpPr>
        <p:spPr>
          <a:ln/>
        </p:spPr>
        <p:txBody>
          <a:bodyPr/>
          <a:lstStyle>
            <a:lvl1pPr>
              <a:defRPr/>
            </a:lvl1pPr>
          </a:lstStyle>
          <a:p>
            <a:pPr>
              <a:defRPr/>
            </a:pPr>
            <a:endParaRPr/>
          </a:p>
        </p:txBody>
      </p:sp>
      <p:sp>
        <p:nvSpPr>
          <p:cNvPr id="4" name="Slide Number Placeholder 5">
            <a:extLst>
              <a:ext uri="{FF2B5EF4-FFF2-40B4-BE49-F238E27FC236}">
                <a16:creationId xmlns:a16="http://schemas.microsoft.com/office/drawing/2014/main" id="{BAE05F45-8BE7-09CF-E31E-857F848B517B}"/>
              </a:ext>
            </a:extLst>
          </p:cNvPr>
          <p:cNvSpPr txBox="1">
            <a:spLocks noGrp="1"/>
          </p:cNvSpPr>
          <p:nvPr>
            <p:ph type="sldNum" sz="quarter" idx="12"/>
          </p:nvPr>
        </p:nvSpPr>
        <p:spPr>
          <a:ln/>
        </p:spPr>
        <p:txBody>
          <a:bodyPr/>
          <a:lstStyle>
            <a:lvl1pPr>
              <a:defRPr/>
            </a:lvl1pPr>
          </a:lstStyle>
          <a:p>
            <a:pPr>
              <a:defRPr/>
            </a:pPr>
            <a:fld id="{F5EFDE01-4D72-4448-AFE7-8092493D33E1}" type="slidenum">
              <a:rPr/>
              <a:pPr>
                <a:defRPr/>
              </a:pPr>
              <a:t>‹#›</a:t>
            </a:fld>
            <a:endParaRPr/>
          </a:p>
        </p:txBody>
      </p:sp>
    </p:spTree>
    <p:extLst>
      <p:ext uri="{BB962C8B-B14F-4D97-AF65-F5344CB8AC3E}">
        <p14:creationId xmlns:p14="http://schemas.microsoft.com/office/powerpoint/2010/main" val="329583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SE"/>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3">
            <a:extLst>
              <a:ext uri="{FF2B5EF4-FFF2-40B4-BE49-F238E27FC236}">
                <a16:creationId xmlns:a16="http://schemas.microsoft.com/office/drawing/2014/main" id="{C31F306D-5970-EA55-A356-DB5DF2440270}"/>
              </a:ext>
            </a:extLst>
          </p:cNvPr>
          <p:cNvSpPr txBox="1">
            <a:spLocks noGrp="1"/>
          </p:cNvSpPr>
          <p:nvPr>
            <p:ph type="dt" sz="half" idx="10"/>
          </p:nvPr>
        </p:nvSpPr>
        <p:spPr>
          <a:ln/>
        </p:spPr>
        <p:txBody>
          <a:bodyPr/>
          <a:lstStyle>
            <a:lvl1pPr>
              <a:defRPr/>
            </a:lvl1pPr>
          </a:lstStyle>
          <a:p>
            <a:pPr>
              <a:defRPr/>
            </a:pPr>
            <a:fld id="{2D5441D5-EEF0-4BDE-A805-00C98F4D570D}" type="datetime1">
              <a:rPr lang="LID4096"/>
              <a:pPr>
                <a:defRPr/>
              </a:pPr>
              <a:t>11/07/2023</a:t>
            </a:fld>
            <a:endParaRPr/>
          </a:p>
        </p:txBody>
      </p:sp>
      <p:sp>
        <p:nvSpPr>
          <p:cNvPr id="6" name="Footer Placeholder 4">
            <a:extLst>
              <a:ext uri="{FF2B5EF4-FFF2-40B4-BE49-F238E27FC236}">
                <a16:creationId xmlns:a16="http://schemas.microsoft.com/office/drawing/2014/main" id="{FF12C8DC-7C3F-44D3-694E-6DC8ECFF2134}"/>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BDD4910E-3130-021F-0DB4-D2D3D954D5A5}"/>
              </a:ext>
            </a:extLst>
          </p:cNvPr>
          <p:cNvSpPr txBox="1">
            <a:spLocks noGrp="1"/>
          </p:cNvSpPr>
          <p:nvPr>
            <p:ph type="sldNum" sz="quarter" idx="12"/>
          </p:nvPr>
        </p:nvSpPr>
        <p:spPr>
          <a:ln/>
        </p:spPr>
        <p:txBody>
          <a:bodyPr/>
          <a:lstStyle>
            <a:lvl1pPr>
              <a:defRPr/>
            </a:lvl1pPr>
          </a:lstStyle>
          <a:p>
            <a:pPr>
              <a:defRPr/>
            </a:pPr>
            <a:fld id="{184669AD-611F-458F-8CD5-544C4331C0ED}" type="slidenum">
              <a:rPr/>
              <a:pPr>
                <a:defRPr/>
              </a:pPr>
              <a:t>‹#›</a:t>
            </a:fld>
            <a:endParaRPr/>
          </a:p>
        </p:txBody>
      </p:sp>
    </p:spTree>
    <p:extLst>
      <p:ext uri="{BB962C8B-B14F-4D97-AF65-F5344CB8AC3E}">
        <p14:creationId xmlns:p14="http://schemas.microsoft.com/office/powerpoint/2010/main" val="372554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SE"/>
          </a:p>
        </p:txBody>
      </p:sp>
      <p:sp>
        <p:nvSpPr>
          <p:cNvPr id="3" name="Picture Placeholder 2"/>
          <p:cNvSpPr txBox="1">
            <a:spLocks noGrp="1"/>
          </p:cNvSpPr>
          <p:nvPr>
            <p:ph type="pic" idx="1"/>
          </p:nvPr>
        </p:nvSpPr>
        <p:spPr>
          <a:xfrm>
            <a:off x="5183184" y="987423"/>
            <a:ext cx="6172200" cy="4873623"/>
          </a:xfrm>
        </p:spPr>
        <p:txBody>
          <a:bodyPr>
            <a:normAutofit/>
          </a:bodyPr>
          <a:lstStyle>
            <a:lvl1pPr marL="0" indent="0">
              <a:buNone/>
              <a:defRPr lang="en-SE" sz="3200"/>
            </a:lvl1pPr>
          </a:lstStyle>
          <a:p>
            <a:pPr lvl="0"/>
            <a:endParaRPr lang="en-SE" noProof="0"/>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3">
            <a:extLst>
              <a:ext uri="{FF2B5EF4-FFF2-40B4-BE49-F238E27FC236}">
                <a16:creationId xmlns:a16="http://schemas.microsoft.com/office/drawing/2014/main" id="{5D22D353-8DAE-EFED-B945-2DCA554DE47A}"/>
              </a:ext>
            </a:extLst>
          </p:cNvPr>
          <p:cNvSpPr txBox="1">
            <a:spLocks noGrp="1"/>
          </p:cNvSpPr>
          <p:nvPr>
            <p:ph type="dt" sz="half" idx="10"/>
          </p:nvPr>
        </p:nvSpPr>
        <p:spPr>
          <a:ln/>
        </p:spPr>
        <p:txBody>
          <a:bodyPr/>
          <a:lstStyle>
            <a:lvl1pPr>
              <a:defRPr/>
            </a:lvl1pPr>
          </a:lstStyle>
          <a:p>
            <a:pPr>
              <a:defRPr/>
            </a:pPr>
            <a:fld id="{4E8002E4-002E-402F-B84F-23CDB0B4443D}" type="datetime1">
              <a:rPr lang="LID4096"/>
              <a:pPr>
                <a:defRPr/>
              </a:pPr>
              <a:t>11/07/2023</a:t>
            </a:fld>
            <a:endParaRPr/>
          </a:p>
        </p:txBody>
      </p:sp>
      <p:sp>
        <p:nvSpPr>
          <p:cNvPr id="6" name="Footer Placeholder 4">
            <a:extLst>
              <a:ext uri="{FF2B5EF4-FFF2-40B4-BE49-F238E27FC236}">
                <a16:creationId xmlns:a16="http://schemas.microsoft.com/office/drawing/2014/main" id="{5C5BAC44-8362-FD3D-DAAF-7017868048A0}"/>
              </a:ext>
            </a:extLst>
          </p:cNvPr>
          <p:cNvSpPr txBox="1">
            <a:spLocks noGrp="1"/>
          </p:cNvSpPr>
          <p:nvPr>
            <p:ph type="ftr" sz="quarter" idx="11"/>
          </p:nvPr>
        </p:nvSpPr>
        <p:spPr>
          <a:ln/>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id="{E4956275-7776-DF50-9A1B-05EF7840FAEB}"/>
              </a:ext>
            </a:extLst>
          </p:cNvPr>
          <p:cNvSpPr txBox="1">
            <a:spLocks noGrp="1"/>
          </p:cNvSpPr>
          <p:nvPr>
            <p:ph type="sldNum" sz="quarter" idx="12"/>
          </p:nvPr>
        </p:nvSpPr>
        <p:spPr>
          <a:ln/>
        </p:spPr>
        <p:txBody>
          <a:bodyPr/>
          <a:lstStyle>
            <a:lvl1pPr>
              <a:defRPr/>
            </a:lvl1pPr>
          </a:lstStyle>
          <a:p>
            <a:pPr>
              <a:defRPr/>
            </a:pPr>
            <a:fld id="{99AABAF1-F272-4A7C-96D7-FA0BE7C5FF7A}" type="slidenum">
              <a:rPr/>
              <a:pPr>
                <a:defRPr/>
              </a:pPr>
              <a:t>‹#›</a:t>
            </a:fld>
            <a:endParaRPr/>
          </a:p>
        </p:txBody>
      </p:sp>
    </p:spTree>
    <p:extLst>
      <p:ext uri="{BB962C8B-B14F-4D97-AF65-F5344CB8AC3E}">
        <p14:creationId xmlns:p14="http://schemas.microsoft.com/office/powerpoint/2010/main" val="392143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DA67E82-767F-B16A-240E-016FCFFADEB8}"/>
              </a:ext>
            </a:extLst>
          </p:cNvPr>
          <p:cNvSpPr txBox="1">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620C678-208F-182E-7E5E-AB18274E3885}"/>
              </a:ext>
            </a:extLst>
          </p:cNvPr>
          <p:cNvSpPr txBox="1">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8066E65-EE9D-7E4A-ADFD-31AE432AEAA6}"/>
              </a:ext>
            </a:extLst>
          </p:cNvPr>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n-SE" sz="1200" b="0" i="0" u="none" strike="noStrike" kern="1200" cap="none" spc="0" baseline="0" smtClean="0">
                <a:solidFill>
                  <a:srgbClr val="898989"/>
                </a:solidFill>
                <a:uFillTx/>
                <a:latin typeface="Calibri"/>
              </a:defRPr>
            </a:lvl1pPr>
          </a:lstStyle>
          <a:p>
            <a:pPr>
              <a:defRPr/>
            </a:pPr>
            <a:fld id="{E2E39C98-800C-45F0-9D79-C1B5FD2A969E}" type="datetime1">
              <a:rPr lang="LID4096"/>
              <a:pPr>
                <a:defRPr/>
              </a:pPr>
              <a:t>11/07/2023</a:t>
            </a:fld>
            <a:endParaRPr/>
          </a:p>
        </p:txBody>
      </p:sp>
      <p:sp>
        <p:nvSpPr>
          <p:cNvPr id="5" name="Footer Placeholder 4">
            <a:extLst>
              <a:ext uri="{FF2B5EF4-FFF2-40B4-BE49-F238E27FC236}">
                <a16:creationId xmlns:a16="http://schemas.microsoft.com/office/drawing/2014/main" id="{6E0F378E-D40F-9528-9352-EB3475F14A4A}"/>
              </a:ext>
            </a:extLst>
          </p:cNvPr>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n-SE" sz="1200" b="0" i="0" u="none" strike="noStrike" kern="1200" cap="none" spc="0" baseline="0">
                <a:solidFill>
                  <a:srgbClr val="898989"/>
                </a:solidFill>
                <a:uFillTx/>
                <a:latin typeface="Calibri"/>
              </a:defRPr>
            </a:lvl1pPr>
          </a:lstStyle>
          <a:p>
            <a:pPr>
              <a:defRPr/>
            </a:pPr>
            <a:endParaRPr/>
          </a:p>
        </p:txBody>
      </p:sp>
      <p:sp>
        <p:nvSpPr>
          <p:cNvPr id="6" name="Slide Number Placeholder 5">
            <a:extLst>
              <a:ext uri="{FF2B5EF4-FFF2-40B4-BE49-F238E27FC236}">
                <a16:creationId xmlns:a16="http://schemas.microsoft.com/office/drawing/2014/main" id="{A70290DE-2AD3-FA59-7B37-ACEC6D9EE3C4}"/>
              </a:ext>
            </a:extLst>
          </p:cNvPr>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r" defTabSz="914400" rtl="0" eaLnBrk="1" fontAlgn="auto" hangingPunct="1">
              <a:lnSpc>
                <a:spcPct val="100000"/>
              </a:lnSpc>
              <a:spcBef>
                <a:spcPts val="0"/>
              </a:spcBef>
              <a:spcAft>
                <a:spcPts val="0"/>
              </a:spcAft>
              <a:buNone/>
              <a:tabLst/>
              <a:defRPr lang="en-SE" sz="1200" b="0" i="0" u="none" strike="noStrike" kern="1200" cap="none" spc="0" baseline="0" smtClean="0">
                <a:solidFill>
                  <a:srgbClr val="898989"/>
                </a:solidFill>
                <a:uFillTx/>
                <a:latin typeface="Calibri"/>
              </a:defRPr>
            </a:lvl1pPr>
          </a:lstStyle>
          <a:p>
            <a:pPr>
              <a:defRPr/>
            </a:pPr>
            <a:fld id="{71FD26B5-C209-4C26-9373-E7846B8BC42B}"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a:lnSpc>
          <a:spcPct val="90000"/>
        </a:lnSpc>
        <a:spcBef>
          <a:spcPct val="0"/>
        </a:spcBef>
        <a:spcAft>
          <a:spcPct val="0"/>
        </a:spcAft>
        <a:defRPr lang="en-US" sz="4400" kern="1200">
          <a:solidFill>
            <a:srgbClr val="000000"/>
          </a:solidFill>
          <a:latin typeface="Calibri Light"/>
        </a:defRPr>
      </a:lvl1pPr>
      <a:lvl2pPr algn="l" rtl="0" eaLnBrk="0" fontAlgn="base">
        <a:lnSpc>
          <a:spcPct val="90000"/>
        </a:lnSpc>
        <a:spcBef>
          <a:spcPct val="0"/>
        </a:spcBef>
        <a:spcAft>
          <a:spcPct val="0"/>
        </a:spcAft>
        <a:defRPr sz="4400">
          <a:solidFill>
            <a:srgbClr val="000000"/>
          </a:solidFill>
          <a:latin typeface="Calibri Light" panose="020F0302020204030204" pitchFamily="34" charset="0"/>
        </a:defRPr>
      </a:lvl2pPr>
      <a:lvl3pPr algn="l" rtl="0" eaLnBrk="0" fontAlgn="base">
        <a:lnSpc>
          <a:spcPct val="90000"/>
        </a:lnSpc>
        <a:spcBef>
          <a:spcPct val="0"/>
        </a:spcBef>
        <a:spcAft>
          <a:spcPct val="0"/>
        </a:spcAft>
        <a:defRPr sz="4400">
          <a:solidFill>
            <a:srgbClr val="000000"/>
          </a:solidFill>
          <a:latin typeface="Calibri Light" panose="020F0302020204030204" pitchFamily="34" charset="0"/>
        </a:defRPr>
      </a:lvl3pPr>
      <a:lvl4pPr algn="l" rtl="0" eaLnBrk="0" fontAlgn="base">
        <a:lnSpc>
          <a:spcPct val="90000"/>
        </a:lnSpc>
        <a:spcBef>
          <a:spcPct val="0"/>
        </a:spcBef>
        <a:spcAft>
          <a:spcPct val="0"/>
        </a:spcAft>
        <a:defRPr sz="4400">
          <a:solidFill>
            <a:srgbClr val="000000"/>
          </a:solidFill>
          <a:latin typeface="Calibri Light" panose="020F0302020204030204" pitchFamily="34" charset="0"/>
        </a:defRPr>
      </a:lvl4pPr>
      <a:lvl5pPr algn="l" rtl="0" eaLnBrk="0" fontAlgn="base">
        <a:lnSpc>
          <a:spcPct val="90000"/>
        </a:lnSpc>
        <a:spcBef>
          <a:spcPct val="0"/>
        </a:spcBef>
        <a:spcAft>
          <a:spcPct val="0"/>
        </a:spcAft>
        <a:defRPr sz="4400">
          <a:solidFill>
            <a:srgbClr val="000000"/>
          </a:solidFill>
          <a:latin typeface="Calibri Light" panose="020F0302020204030204" pitchFamily="34" charset="0"/>
        </a:defRPr>
      </a:lvl5pPr>
      <a:lvl6pPr marL="457200" algn="l" rtl="0" eaLnBrk="0" fontAlgn="base">
        <a:lnSpc>
          <a:spcPct val="90000"/>
        </a:lnSpc>
        <a:spcBef>
          <a:spcPct val="0"/>
        </a:spcBef>
        <a:spcAft>
          <a:spcPct val="0"/>
        </a:spcAft>
        <a:defRPr sz="4400">
          <a:solidFill>
            <a:srgbClr val="000000"/>
          </a:solidFill>
          <a:latin typeface="Calibri Light" panose="020F0302020204030204" pitchFamily="34" charset="0"/>
        </a:defRPr>
      </a:lvl6pPr>
      <a:lvl7pPr marL="914400" algn="l" rtl="0" eaLnBrk="0" fontAlgn="base">
        <a:lnSpc>
          <a:spcPct val="90000"/>
        </a:lnSpc>
        <a:spcBef>
          <a:spcPct val="0"/>
        </a:spcBef>
        <a:spcAft>
          <a:spcPct val="0"/>
        </a:spcAft>
        <a:defRPr sz="4400">
          <a:solidFill>
            <a:srgbClr val="000000"/>
          </a:solidFill>
          <a:latin typeface="Calibri Light" panose="020F0302020204030204" pitchFamily="34" charset="0"/>
        </a:defRPr>
      </a:lvl7pPr>
      <a:lvl8pPr marL="1371600" algn="l" rtl="0" eaLnBrk="0" fontAlgn="base">
        <a:lnSpc>
          <a:spcPct val="90000"/>
        </a:lnSpc>
        <a:spcBef>
          <a:spcPct val="0"/>
        </a:spcBef>
        <a:spcAft>
          <a:spcPct val="0"/>
        </a:spcAft>
        <a:defRPr sz="4400">
          <a:solidFill>
            <a:srgbClr val="000000"/>
          </a:solidFill>
          <a:latin typeface="Calibri Light" panose="020F0302020204030204" pitchFamily="34" charset="0"/>
        </a:defRPr>
      </a:lvl8pPr>
      <a:lvl9pPr marL="1828800" algn="l" rtl="0" eaLnBrk="0" fontAlgn="base">
        <a:lnSpc>
          <a:spcPct val="90000"/>
        </a:lnSpc>
        <a:spcBef>
          <a:spcPct val="0"/>
        </a:spcBef>
        <a:spcAft>
          <a:spcPct val="0"/>
        </a:spcAft>
        <a:defRPr sz="4400">
          <a:solidFill>
            <a:srgbClr val="000000"/>
          </a:solidFill>
          <a:latin typeface="Calibri Light" panose="020F0302020204030204" pitchFamily="34" charset="0"/>
        </a:defRPr>
      </a:lvl9pPr>
    </p:titleStyle>
    <p:bodyStyle>
      <a:lvl1pPr marL="228600" indent="-228600" algn="l" rtl="0" eaLnBrk="0" fontAlgn="base">
        <a:lnSpc>
          <a:spcPct val="90000"/>
        </a:lnSpc>
        <a:spcBef>
          <a:spcPts val="1000"/>
        </a:spcBef>
        <a:spcAft>
          <a:spcPct val="0"/>
        </a:spcAft>
        <a:buSzPct val="100000"/>
        <a:buFont typeface="Arial" panose="020B0604020202020204" pitchFamily="34" charset="0"/>
        <a:buChar char="•"/>
        <a:defRPr lang="en-US" sz="2800" kern="1200">
          <a:solidFill>
            <a:srgbClr val="000000"/>
          </a:solidFill>
          <a:latin typeface="Calibri"/>
        </a:defRPr>
      </a:lvl1pPr>
      <a:lvl2pPr marL="685800" lvl="1" indent="-228600" algn="l" rtl="0" eaLnBrk="0" fontAlgn="base">
        <a:lnSpc>
          <a:spcPct val="90000"/>
        </a:lnSpc>
        <a:spcBef>
          <a:spcPts val="500"/>
        </a:spcBef>
        <a:spcAft>
          <a:spcPct val="0"/>
        </a:spcAft>
        <a:buSzPct val="100000"/>
        <a:buFont typeface="Arial" panose="020B0604020202020204" pitchFamily="34" charset="0"/>
        <a:buChar char="•"/>
        <a:defRPr lang="en-US" sz="2400" kern="1200">
          <a:solidFill>
            <a:srgbClr val="000000"/>
          </a:solidFill>
          <a:latin typeface="Calibri"/>
        </a:defRPr>
      </a:lvl2pPr>
      <a:lvl3pPr marL="1143000" lvl="2" indent="-228600" algn="l" rtl="0" eaLnBrk="0" fontAlgn="base">
        <a:lnSpc>
          <a:spcPct val="90000"/>
        </a:lnSpc>
        <a:spcBef>
          <a:spcPts val="500"/>
        </a:spcBef>
        <a:spcAft>
          <a:spcPct val="0"/>
        </a:spcAft>
        <a:buSzPct val="100000"/>
        <a:buFont typeface="Arial" panose="020B0604020202020204" pitchFamily="34" charset="0"/>
        <a:buChar char="•"/>
        <a:defRPr lang="en-US" sz="2000" kern="1200">
          <a:solidFill>
            <a:srgbClr val="000000"/>
          </a:solidFill>
          <a:latin typeface="Calibri"/>
        </a:defRPr>
      </a:lvl3pPr>
      <a:lvl4pPr marL="1600200" lvl="3" indent="-228600" algn="l" rtl="0" eaLnBrk="0" fontAlgn="base">
        <a:lnSpc>
          <a:spcPct val="90000"/>
        </a:lnSpc>
        <a:spcBef>
          <a:spcPts val="500"/>
        </a:spcBef>
        <a:spcAft>
          <a:spcPct val="0"/>
        </a:spcAft>
        <a:buSzPct val="100000"/>
        <a:buFont typeface="Arial" panose="020B0604020202020204" pitchFamily="34" charset="0"/>
        <a:buChar char="•"/>
        <a:defRPr lang="en-US" kern="1200">
          <a:solidFill>
            <a:srgbClr val="000000"/>
          </a:solidFill>
          <a:latin typeface="Calibri"/>
        </a:defRPr>
      </a:lvl4pPr>
      <a:lvl5pPr marL="2057400" lvl="4" indent="-228600" algn="l" rtl="0" eaLnBrk="0" fontAlgn="base">
        <a:lnSpc>
          <a:spcPct val="90000"/>
        </a:lnSpc>
        <a:spcBef>
          <a:spcPts val="500"/>
        </a:spcBef>
        <a:spcAft>
          <a:spcPct val="0"/>
        </a:spcAft>
        <a:buSzPct val="100000"/>
        <a:buFont typeface="Arial" panose="020B0604020202020204" pitchFamily="34" charset="0"/>
        <a:buChar char="•"/>
        <a:defRPr lang="en-US" kern="1200">
          <a:solidFill>
            <a:srgbClr val="000000"/>
          </a:solidFill>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hyperlink" Target="https://fr.m.wikipedia.org/wiki/Fichier:Flag_of_France.png" TargetMode="External"/><Relationship Id="rId5" Type="http://schemas.openxmlformats.org/officeDocument/2006/relationships/image" Target="../media/image9.png"/><Relationship Id="rId4" Type="http://schemas.openxmlformats.org/officeDocument/2006/relationships/hyperlink" Target="https://en.wikipedia.org/wiki/Flag_of_Swede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050" name="Picture 4" descr="France and Sweden flags. 3D Waving flag design. France Sweden flag,  picture, wallpaper. France vs Sweden image,3D rendering. France Sweden  relations a Stock Photo - Alamy">
            <a:extLst>
              <a:ext uri="{FF2B5EF4-FFF2-40B4-BE49-F238E27FC236}">
                <a16:creationId xmlns:a16="http://schemas.microsoft.com/office/drawing/2014/main" id="{ADD06DED-EE8E-9395-C402-A965A0C6A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192000" cy="723900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51" name="Title 1">
            <a:extLst>
              <a:ext uri="{FF2B5EF4-FFF2-40B4-BE49-F238E27FC236}">
                <a16:creationId xmlns:a16="http://schemas.microsoft.com/office/drawing/2014/main" id="{5E85E59D-A7BD-3FC7-2B0D-B499934CB5EE}"/>
              </a:ext>
            </a:extLst>
          </p:cNvPr>
          <p:cNvSpPr txBox="1">
            <a:spLocks noGrp="1" noChangeArrowheads="1"/>
          </p:cNvSpPr>
          <p:nvPr>
            <p:ph type="ctrTitle"/>
          </p:nvPr>
        </p:nvSpPr>
        <p:spPr>
          <a:xfrm>
            <a:off x="1524000" y="1122363"/>
            <a:ext cx="9144000" cy="2387600"/>
          </a:xfrm>
        </p:spPr>
        <p:txBody>
          <a:bodyPr/>
          <a:lstStyle/>
          <a:p>
            <a:pPr eaLnBrk="1"/>
            <a:r>
              <a:rPr lang="sv-SE" altLang="en-US">
                <a:latin typeface="Calibri Light" panose="020F0302020204030204" pitchFamily="34" charset="0"/>
              </a:rPr>
              <a:t>Introduction</a:t>
            </a:r>
            <a:endParaRPr altLang="en-US">
              <a:latin typeface="Calibri Light" panose="020F030202020403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name="Slide3">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074" name="Diagram 15">
            <a:extLst>
              <a:ext uri="{FF2B5EF4-FFF2-40B4-BE49-F238E27FC236}">
                <a16:creationId xmlns:a16="http://schemas.microsoft.com/office/drawing/2014/main" id="{AD149D77-183A-AC26-8CFE-9C7572A9996B}"/>
              </a:ext>
            </a:extLst>
          </p:cNvPr>
          <p:cNvGrpSpPr>
            <a:grpSpLocks/>
          </p:cNvGrpSpPr>
          <p:nvPr/>
        </p:nvGrpSpPr>
        <p:grpSpPr bwMode="auto">
          <a:xfrm>
            <a:off x="627063" y="477838"/>
            <a:ext cx="5195887" cy="5416550"/>
            <a:chOff x="627287" y="478121"/>
            <a:chExt cx="5194916" cy="5416941"/>
          </a:xfrm>
        </p:grpSpPr>
        <p:sp>
          <p:nvSpPr>
            <p:cNvPr id="3075" name="Freeform: Shape 2">
              <a:extLst>
                <a:ext uri="{FF2B5EF4-FFF2-40B4-BE49-F238E27FC236}">
                  <a16:creationId xmlns:a16="http://schemas.microsoft.com/office/drawing/2014/main" id="{65AB616A-D25E-413B-02B9-99D453FDAE08}"/>
                </a:ext>
              </a:extLst>
            </p:cNvPr>
            <p:cNvSpPr>
              <a:spLocks/>
            </p:cNvSpPr>
            <p:nvPr/>
          </p:nvSpPr>
          <p:spPr bwMode="auto">
            <a:xfrm>
              <a:off x="917106" y="886739"/>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1049242 w 4599678"/>
                <a:gd name="T9" fmla="*/ 445752 h 4599678"/>
                <a:gd name="T10" fmla="*/ 2299839 w 4599678"/>
                <a:gd name="T11" fmla="*/ 63407 h 4599678"/>
                <a:gd name="T12" fmla="*/ 2299839 w 4599678"/>
                <a:gd name="T13" fmla="*/ 2299839 h 4599678"/>
                <a:gd name="T14" fmla="*/ 17694720 60000 65536"/>
                <a:gd name="T15" fmla="*/ 0 60000 65536"/>
                <a:gd name="T16" fmla="*/ 5898240 60000 65536"/>
                <a:gd name="T17" fmla="*/ 11796480 60000 65536"/>
                <a:gd name="T18" fmla="*/ 11796480 60000 65536"/>
                <a:gd name="T19" fmla="*/ 0 60000 65536"/>
                <a:gd name="T20" fmla="*/ 17694720 60000 65536"/>
                <a:gd name="T21" fmla="*/ 1013785 w 4599678"/>
                <a:gd name="T22" fmla="*/ 0 h 4599678"/>
                <a:gd name="T23" fmla="*/ 2299839 w 4599678"/>
                <a:gd name="T24" fmla="*/ 498319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1013785" y="393186"/>
                  </a:moveTo>
                  <a:lnTo>
                    <a:pt x="1013785" y="393186"/>
                  </a:lnTo>
                  <a:cubicBezTo>
                    <a:pt x="1393720" y="136916"/>
                    <a:pt x="1841554" y="0"/>
                    <a:pt x="2299839" y="0"/>
                  </a:cubicBezTo>
                  <a:lnTo>
                    <a:pt x="2299839" y="126813"/>
                  </a:lnTo>
                  <a:cubicBezTo>
                    <a:pt x="1866824" y="126813"/>
                    <a:pt x="1443683" y="256180"/>
                    <a:pt x="1084697" y="498318"/>
                  </a:cubicBezTo>
                  <a:lnTo>
                    <a:pt x="1013785" y="393186"/>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76" name="Freeform: Shape 3">
              <a:extLst>
                <a:ext uri="{FF2B5EF4-FFF2-40B4-BE49-F238E27FC236}">
                  <a16:creationId xmlns:a16="http://schemas.microsoft.com/office/drawing/2014/main" id="{01629971-D247-7162-5CA0-FA812FAA98F4}"/>
                </a:ext>
              </a:extLst>
            </p:cNvPr>
            <p:cNvSpPr>
              <a:spLocks/>
            </p:cNvSpPr>
            <p:nvPr/>
          </p:nvSpPr>
          <p:spPr bwMode="auto">
            <a:xfrm>
              <a:off x="927027" y="880155"/>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161128 w 4599678"/>
                <a:gd name="T9" fmla="*/ 1645969 h 4599678"/>
                <a:gd name="T10" fmla="*/ 1049242 w 4599678"/>
                <a:gd name="T11" fmla="*/ 445752 h 4599678"/>
                <a:gd name="T12" fmla="*/ 2299839 w 4599678"/>
                <a:gd name="T13" fmla="*/ 2299839 h 4599678"/>
                <a:gd name="T14" fmla="*/ 17694720 60000 65536"/>
                <a:gd name="T15" fmla="*/ 0 60000 65536"/>
                <a:gd name="T16" fmla="*/ 5898240 60000 65536"/>
                <a:gd name="T17" fmla="*/ 11796480 60000 65536"/>
                <a:gd name="T18" fmla="*/ 5898240 60000 65536"/>
                <a:gd name="T19" fmla="*/ 23592960 60000 65536"/>
                <a:gd name="T20" fmla="*/ 11796480 60000 65536"/>
                <a:gd name="T21" fmla="*/ 100492 w 4599678"/>
                <a:gd name="T22" fmla="*/ 393186 h 4599678"/>
                <a:gd name="T23" fmla="*/ 1084698 w 4599678"/>
                <a:gd name="T24" fmla="*/ 1664508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100492" y="1627431"/>
                  </a:moveTo>
                  <a:lnTo>
                    <a:pt x="100492" y="1627431"/>
                  </a:lnTo>
                  <a:cubicBezTo>
                    <a:pt x="254546" y="1123541"/>
                    <a:pt x="576954" y="687832"/>
                    <a:pt x="1013785" y="393186"/>
                  </a:cubicBezTo>
                  <a:lnTo>
                    <a:pt x="1084698" y="498319"/>
                  </a:lnTo>
                  <a:lnTo>
                    <a:pt x="1084697" y="498318"/>
                  </a:lnTo>
                  <a:cubicBezTo>
                    <a:pt x="671954" y="776718"/>
                    <a:pt x="367323" y="1188403"/>
                    <a:pt x="221763" y="1664507"/>
                  </a:cubicBezTo>
                  <a:lnTo>
                    <a:pt x="100492" y="1627431"/>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77" name="Freeform: Shape 4">
              <a:extLst>
                <a:ext uri="{FF2B5EF4-FFF2-40B4-BE49-F238E27FC236}">
                  <a16:creationId xmlns:a16="http://schemas.microsoft.com/office/drawing/2014/main" id="{FEA3EDF9-87C2-32DB-2030-1B155385D4AF}"/>
                </a:ext>
              </a:extLst>
            </p:cNvPr>
            <p:cNvSpPr>
              <a:spLocks/>
            </p:cNvSpPr>
            <p:nvPr/>
          </p:nvSpPr>
          <p:spPr bwMode="auto">
            <a:xfrm>
              <a:off x="944291" y="823984"/>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185251 w 4599678"/>
                <a:gd name="T9" fmla="*/ 3027950 h 4599678"/>
                <a:gd name="T10" fmla="*/ 150042 w 4599678"/>
                <a:gd name="T11" fmla="*/ 1683395 h 4599678"/>
                <a:gd name="T12" fmla="*/ 2299839 w 4599678"/>
                <a:gd name="T13" fmla="*/ 2299839 h 4599678"/>
                <a:gd name="T14" fmla="*/ 17694720 60000 65536"/>
                <a:gd name="T15" fmla="*/ 0 60000 65536"/>
                <a:gd name="T16" fmla="*/ 5898240 60000 65536"/>
                <a:gd name="T17" fmla="*/ 11796480 60000 65536"/>
                <a:gd name="T18" fmla="*/ 5898240 60000 65536"/>
                <a:gd name="T19" fmla="*/ 17694720 60000 65536"/>
                <a:gd name="T20" fmla="*/ 11796480 60000 65536"/>
                <a:gd name="T21" fmla="*/ 0 w 4599678"/>
                <a:gd name="T22" fmla="*/ 1665917 h 4599678"/>
                <a:gd name="T23" fmla="*/ 245203 w 4599678"/>
                <a:gd name="T24" fmla="*/ 3048593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125299" y="3048593"/>
                  </a:moveTo>
                  <a:lnTo>
                    <a:pt x="125298" y="3048593"/>
                  </a:lnTo>
                  <a:cubicBezTo>
                    <a:pt x="42342" y="2807672"/>
                    <a:pt x="0" y="2554641"/>
                    <a:pt x="0" y="2299839"/>
                  </a:cubicBezTo>
                  <a:cubicBezTo>
                    <a:pt x="0" y="2085411"/>
                    <a:pt x="29987" y="1872037"/>
                    <a:pt x="89091" y="1665916"/>
                  </a:cubicBezTo>
                  <a:lnTo>
                    <a:pt x="210992" y="1700872"/>
                  </a:lnTo>
                  <a:cubicBezTo>
                    <a:pt x="155147" y="1895627"/>
                    <a:pt x="126813" y="2097235"/>
                    <a:pt x="126813" y="2299838"/>
                  </a:cubicBezTo>
                  <a:cubicBezTo>
                    <a:pt x="126813" y="2540591"/>
                    <a:pt x="166821" y="2779670"/>
                    <a:pt x="245202" y="3007306"/>
                  </a:cubicBezTo>
                  <a:lnTo>
                    <a:pt x="125299" y="3048593"/>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78" name="Freeform: Shape 5">
              <a:extLst>
                <a:ext uri="{FF2B5EF4-FFF2-40B4-BE49-F238E27FC236}">
                  <a16:creationId xmlns:a16="http://schemas.microsoft.com/office/drawing/2014/main" id="{2F850C45-6DA7-A8E7-BF00-38A18D5DFD8B}"/>
                </a:ext>
              </a:extLst>
            </p:cNvPr>
            <p:cNvSpPr>
              <a:spLocks/>
            </p:cNvSpPr>
            <p:nvPr/>
          </p:nvSpPr>
          <p:spPr bwMode="auto">
            <a:xfrm>
              <a:off x="975536" y="924632"/>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953920 w 4599678"/>
                <a:gd name="T9" fmla="*/ 4085933 h 4599678"/>
                <a:gd name="T10" fmla="*/ 150042 w 4599678"/>
                <a:gd name="T11" fmla="*/ 2916283 h 4599678"/>
                <a:gd name="T12" fmla="*/ 2299839 w 4599678"/>
                <a:gd name="T13" fmla="*/ 2299839 h 4599678"/>
                <a:gd name="T14" fmla="*/ 17694720 60000 65536"/>
                <a:gd name="T15" fmla="*/ 0 60000 65536"/>
                <a:gd name="T16" fmla="*/ 5898240 60000 65536"/>
                <a:gd name="T17" fmla="*/ 11796480 60000 65536"/>
                <a:gd name="T18" fmla="*/ 0 60000 65536"/>
                <a:gd name="T19" fmla="*/ 17694720 60000 65536"/>
                <a:gd name="T20" fmla="*/ 11796480 60000 65536"/>
                <a:gd name="T21" fmla="*/ 89092 w 4599678"/>
                <a:gd name="T22" fmla="*/ 2898806 h 4599678"/>
                <a:gd name="T23" fmla="*/ 992079 w 4599678"/>
                <a:gd name="T24" fmla="*/ 4136572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915761" y="4136572"/>
                  </a:moveTo>
                  <a:lnTo>
                    <a:pt x="915761" y="4136571"/>
                  </a:lnTo>
                  <a:cubicBezTo>
                    <a:pt x="516919" y="3836023"/>
                    <a:pt x="226745" y="3413817"/>
                    <a:pt x="89091" y="2933760"/>
                  </a:cubicBezTo>
                  <a:lnTo>
                    <a:pt x="210992" y="2898806"/>
                  </a:lnTo>
                  <a:lnTo>
                    <a:pt x="210992" y="2898805"/>
                  </a:lnTo>
                  <a:cubicBezTo>
                    <a:pt x="341056" y="3352393"/>
                    <a:pt x="615229" y="3751318"/>
                    <a:pt x="992079" y="4035294"/>
                  </a:cubicBezTo>
                  <a:lnTo>
                    <a:pt x="915761" y="4136572"/>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79" name="Freeform: Shape 6">
              <a:extLst>
                <a:ext uri="{FF2B5EF4-FFF2-40B4-BE49-F238E27FC236}">
                  <a16:creationId xmlns:a16="http://schemas.microsoft.com/office/drawing/2014/main" id="{13621D5D-F268-DAD9-BC7D-D4B4344857D1}"/>
                </a:ext>
              </a:extLst>
            </p:cNvPr>
            <p:cNvSpPr>
              <a:spLocks/>
            </p:cNvSpPr>
            <p:nvPr/>
          </p:nvSpPr>
          <p:spPr bwMode="auto">
            <a:xfrm>
              <a:off x="924906" y="886748"/>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2299839 w 4599678"/>
                <a:gd name="T9" fmla="*/ 4536271 h 4599678"/>
                <a:gd name="T10" fmla="*/ 985297 w 4599678"/>
                <a:gd name="T11" fmla="*/ 4109151 h 4599678"/>
                <a:gd name="T12" fmla="*/ 2299839 w 4599678"/>
                <a:gd name="T13" fmla="*/ 2299839 h 4599678"/>
                <a:gd name="T14" fmla="*/ 17694720 60000 65536"/>
                <a:gd name="T15" fmla="*/ 0 60000 65536"/>
                <a:gd name="T16" fmla="*/ 5898240 60000 65536"/>
                <a:gd name="T17" fmla="*/ 11796480 60000 65536"/>
                <a:gd name="T18" fmla="*/ 0 60000 65536"/>
                <a:gd name="T19" fmla="*/ 11796480 60000 65536"/>
                <a:gd name="T20" fmla="*/ 5898240 60000 65536"/>
                <a:gd name="T21" fmla="*/ 948028 w 4599678"/>
                <a:gd name="T22" fmla="*/ 4057854 h 4599678"/>
                <a:gd name="T23" fmla="*/ 2299839 w 4599678"/>
                <a:gd name="T24" fmla="*/ 4599678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2299839" y="4599678"/>
                  </a:moveTo>
                  <a:lnTo>
                    <a:pt x="2299839" y="4599677"/>
                  </a:lnTo>
                  <a:cubicBezTo>
                    <a:pt x="1814160" y="4599677"/>
                    <a:pt x="1340949" y="4445922"/>
                    <a:pt x="948027" y="4160448"/>
                  </a:cubicBezTo>
                  <a:lnTo>
                    <a:pt x="1022566" y="4057854"/>
                  </a:lnTo>
                  <a:lnTo>
                    <a:pt x="1022566" y="4057853"/>
                  </a:lnTo>
                  <a:cubicBezTo>
                    <a:pt x="1393822" y="4327587"/>
                    <a:pt x="1840940" y="4472864"/>
                    <a:pt x="2299839" y="4472864"/>
                  </a:cubicBezTo>
                  <a:lnTo>
                    <a:pt x="2299839" y="4599678"/>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0" name="Freeform: Shape 7">
              <a:extLst>
                <a:ext uri="{FF2B5EF4-FFF2-40B4-BE49-F238E27FC236}">
                  <a16:creationId xmlns:a16="http://schemas.microsoft.com/office/drawing/2014/main" id="{EC1F4C78-49FD-D97D-1CD9-3666A2082E9F}"/>
                </a:ext>
              </a:extLst>
            </p:cNvPr>
            <p:cNvSpPr>
              <a:spLocks/>
            </p:cNvSpPr>
            <p:nvPr/>
          </p:nvSpPr>
          <p:spPr bwMode="auto">
            <a:xfrm>
              <a:off x="924906" y="886748"/>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3614381 w 4599678"/>
                <a:gd name="T9" fmla="*/ 4109151 h 4599678"/>
                <a:gd name="T10" fmla="*/ 2299839 w 4599678"/>
                <a:gd name="T11" fmla="*/ 4536271 h 4599678"/>
                <a:gd name="T12" fmla="*/ 2299839 w 4599678"/>
                <a:gd name="T13" fmla="*/ 2299839 h 4599678"/>
                <a:gd name="T14" fmla="*/ 17694720 60000 65536"/>
                <a:gd name="T15" fmla="*/ 0 60000 65536"/>
                <a:gd name="T16" fmla="*/ 5898240 60000 65536"/>
                <a:gd name="T17" fmla="*/ 11796480 60000 65536"/>
                <a:gd name="T18" fmla="*/ 23592960 60000 65536"/>
                <a:gd name="T19" fmla="*/ 11796480 60000 65536"/>
                <a:gd name="T20" fmla="*/ 5898240 60000 65536"/>
                <a:gd name="T21" fmla="*/ 2299839 w 4599678"/>
                <a:gd name="T22" fmla="*/ 4057854 h 4599678"/>
                <a:gd name="T23" fmla="*/ 4599678 w 4599678"/>
                <a:gd name="T24" fmla="*/ 4599678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3651650" y="4160448"/>
                  </a:moveTo>
                  <a:lnTo>
                    <a:pt x="3651650" y="4160448"/>
                  </a:lnTo>
                  <a:cubicBezTo>
                    <a:pt x="3258728" y="4445922"/>
                    <a:pt x="2785517" y="4599677"/>
                    <a:pt x="2299839" y="4599677"/>
                  </a:cubicBezTo>
                  <a:lnTo>
                    <a:pt x="2299839" y="4472865"/>
                  </a:lnTo>
                  <a:lnTo>
                    <a:pt x="2299839" y="4472864"/>
                  </a:lnTo>
                  <a:cubicBezTo>
                    <a:pt x="2758737" y="4472864"/>
                    <a:pt x="3205855" y="4327587"/>
                    <a:pt x="3577111" y="4057853"/>
                  </a:cubicBezTo>
                  <a:lnTo>
                    <a:pt x="3651650" y="4160448"/>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1" name="Freeform: Shape 8">
              <a:extLst>
                <a:ext uri="{FF2B5EF4-FFF2-40B4-BE49-F238E27FC236}">
                  <a16:creationId xmlns:a16="http://schemas.microsoft.com/office/drawing/2014/main" id="{45DA3ADB-8825-8B33-7C75-66FFF54A0161}"/>
                </a:ext>
              </a:extLst>
            </p:cNvPr>
            <p:cNvSpPr>
              <a:spLocks/>
            </p:cNvSpPr>
            <p:nvPr/>
          </p:nvSpPr>
          <p:spPr bwMode="auto">
            <a:xfrm>
              <a:off x="932404" y="881317"/>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4426813 w 4599678"/>
                <a:gd name="T9" fmla="*/ 2990935 h 4599678"/>
                <a:gd name="T10" fmla="*/ 3614381 w 4599678"/>
                <a:gd name="T11" fmla="*/ 4109151 h 4599678"/>
                <a:gd name="T12" fmla="*/ 2299839 w 4599678"/>
                <a:gd name="T13" fmla="*/ 2299839 h 4599678"/>
                <a:gd name="T14" fmla="*/ 17694720 60000 65536"/>
                <a:gd name="T15" fmla="*/ 0 60000 65536"/>
                <a:gd name="T16" fmla="*/ 5898240 60000 65536"/>
                <a:gd name="T17" fmla="*/ 11796480 60000 65536"/>
                <a:gd name="T18" fmla="*/ 17694720 60000 65536"/>
                <a:gd name="T19" fmla="*/ 11796480 60000 65536"/>
                <a:gd name="T20" fmla="*/ 0 60000 65536"/>
                <a:gd name="T21" fmla="*/ 3577112 w 4599678"/>
                <a:gd name="T22" fmla="*/ 2971341 h 4599678"/>
                <a:gd name="T23" fmla="*/ 4599678 w 4599678"/>
                <a:gd name="T24" fmla="*/ 4160448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4487116" y="3010528"/>
                  </a:moveTo>
                  <a:lnTo>
                    <a:pt x="4487115" y="3010527"/>
                  </a:lnTo>
                  <a:cubicBezTo>
                    <a:pt x="4337033" y="3472435"/>
                    <a:pt x="4044572" y="3874972"/>
                    <a:pt x="3651651" y="4160447"/>
                  </a:cubicBezTo>
                  <a:lnTo>
                    <a:pt x="3577112" y="4057854"/>
                  </a:lnTo>
                  <a:lnTo>
                    <a:pt x="3577111" y="4057853"/>
                  </a:lnTo>
                  <a:cubicBezTo>
                    <a:pt x="3948368" y="3788120"/>
                    <a:pt x="4224702" y="3407778"/>
                    <a:pt x="4366509" y="2971340"/>
                  </a:cubicBezTo>
                  <a:lnTo>
                    <a:pt x="4487116" y="3010528"/>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2" name="Freeform: Shape 9">
              <a:extLst>
                <a:ext uri="{FF2B5EF4-FFF2-40B4-BE49-F238E27FC236}">
                  <a16:creationId xmlns:a16="http://schemas.microsoft.com/office/drawing/2014/main" id="{3EFA56E3-77E7-5EC9-240C-8B76516E0A20}"/>
                </a:ext>
              </a:extLst>
            </p:cNvPr>
            <p:cNvSpPr>
              <a:spLocks/>
            </p:cNvSpPr>
            <p:nvPr/>
          </p:nvSpPr>
          <p:spPr bwMode="auto">
            <a:xfrm>
              <a:off x="927722" y="895389"/>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4414427 w 4599678"/>
                <a:gd name="T9" fmla="*/ 1571728 h 4599678"/>
                <a:gd name="T10" fmla="*/ 4426813 w 4599678"/>
                <a:gd name="T11" fmla="*/ 2990935 h 4599678"/>
                <a:gd name="T12" fmla="*/ 2299839 w 4599678"/>
                <a:gd name="T13" fmla="*/ 2299839 h 4599678"/>
                <a:gd name="T14" fmla="*/ 17694720 60000 65536"/>
                <a:gd name="T15" fmla="*/ 0 60000 65536"/>
                <a:gd name="T16" fmla="*/ 5898240 60000 65536"/>
                <a:gd name="T17" fmla="*/ 11796480 60000 65536"/>
                <a:gd name="T18" fmla="*/ 17694720 60000 65536"/>
                <a:gd name="T19" fmla="*/ 5898240 60000 65536"/>
                <a:gd name="T20" fmla="*/ 11796480 60000 65536"/>
                <a:gd name="T21" fmla="*/ 4354475 w 4599678"/>
                <a:gd name="T22" fmla="*/ 1551085 h 4599678"/>
                <a:gd name="T23" fmla="*/ 4599678 w 4599678"/>
                <a:gd name="T24" fmla="*/ 3010528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4474379" y="1551085"/>
                  </a:moveTo>
                  <a:lnTo>
                    <a:pt x="4474379" y="1551084"/>
                  </a:lnTo>
                  <a:cubicBezTo>
                    <a:pt x="4557335" y="1792005"/>
                    <a:pt x="4599678" y="2045036"/>
                    <a:pt x="4599678" y="2299839"/>
                  </a:cubicBezTo>
                  <a:cubicBezTo>
                    <a:pt x="4599678" y="2541174"/>
                    <a:pt x="4561692" y="2781005"/>
                    <a:pt x="4487115" y="3010529"/>
                  </a:cubicBezTo>
                  <a:lnTo>
                    <a:pt x="4366509" y="2971341"/>
                  </a:lnTo>
                  <a:lnTo>
                    <a:pt x="4366508" y="2971340"/>
                  </a:lnTo>
                  <a:cubicBezTo>
                    <a:pt x="4436973" y="2754473"/>
                    <a:pt x="4472864" y="2527866"/>
                    <a:pt x="4472864" y="2299839"/>
                  </a:cubicBezTo>
                  <a:cubicBezTo>
                    <a:pt x="4472864" y="2059086"/>
                    <a:pt x="4432855" y="1820007"/>
                    <a:pt x="4354474" y="1592371"/>
                  </a:cubicBezTo>
                  <a:lnTo>
                    <a:pt x="4474379" y="1551085"/>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3" name="Freeform: Shape 10">
              <a:extLst>
                <a:ext uri="{FF2B5EF4-FFF2-40B4-BE49-F238E27FC236}">
                  <a16:creationId xmlns:a16="http://schemas.microsoft.com/office/drawing/2014/main" id="{1DBE332E-BA5F-780D-811E-F8258E2DC487}"/>
                </a:ext>
              </a:extLst>
            </p:cNvPr>
            <p:cNvSpPr>
              <a:spLocks/>
            </p:cNvSpPr>
            <p:nvPr/>
          </p:nvSpPr>
          <p:spPr bwMode="auto">
            <a:xfrm>
              <a:off x="924906" y="886748"/>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3614381 w 4599678"/>
                <a:gd name="T9" fmla="*/ 490527 h 4599678"/>
                <a:gd name="T10" fmla="*/ 4426813 w 4599678"/>
                <a:gd name="T11" fmla="*/ 1608743 h 4599678"/>
                <a:gd name="T12" fmla="*/ 2299839 w 4599678"/>
                <a:gd name="T13" fmla="*/ 2299839 h 4599678"/>
                <a:gd name="T14" fmla="*/ 17694720 60000 65536"/>
                <a:gd name="T15" fmla="*/ 0 60000 65536"/>
                <a:gd name="T16" fmla="*/ 5898240 60000 65536"/>
                <a:gd name="T17" fmla="*/ 11796480 60000 65536"/>
                <a:gd name="T18" fmla="*/ 11796480 60000 65536"/>
                <a:gd name="T19" fmla="*/ 5898240 60000 65536"/>
                <a:gd name="T20" fmla="*/ 23592960 60000 65536"/>
                <a:gd name="T21" fmla="*/ 3577112 w 4599678"/>
                <a:gd name="T22" fmla="*/ 439230 h 4599678"/>
                <a:gd name="T23" fmla="*/ 4487116 w 4599678"/>
                <a:gd name="T24" fmla="*/ 1628337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3651650" y="439230"/>
                  </a:moveTo>
                  <a:lnTo>
                    <a:pt x="3651650" y="439229"/>
                  </a:lnTo>
                  <a:cubicBezTo>
                    <a:pt x="4044571" y="724704"/>
                    <a:pt x="4337032" y="1127241"/>
                    <a:pt x="4487115" y="1589148"/>
                  </a:cubicBezTo>
                  <a:lnTo>
                    <a:pt x="4366509" y="1628337"/>
                  </a:lnTo>
                  <a:lnTo>
                    <a:pt x="4366508" y="1628337"/>
                  </a:lnTo>
                  <a:cubicBezTo>
                    <a:pt x="4224701" y="1191899"/>
                    <a:pt x="3948367" y="811557"/>
                    <a:pt x="3577110" y="541824"/>
                  </a:cubicBezTo>
                  <a:lnTo>
                    <a:pt x="3651650" y="439230"/>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4" name="Freeform: Shape 11">
              <a:extLst>
                <a:ext uri="{FF2B5EF4-FFF2-40B4-BE49-F238E27FC236}">
                  <a16:creationId xmlns:a16="http://schemas.microsoft.com/office/drawing/2014/main" id="{3F2A118C-960E-697D-F73E-6A5F1B1EBE9C}"/>
                </a:ext>
              </a:extLst>
            </p:cNvPr>
            <p:cNvSpPr>
              <a:spLocks/>
            </p:cNvSpPr>
            <p:nvPr/>
          </p:nvSpPr>
          <p:spPr bwMode="auto">
            <a:xfrm>
              <a:off x="924906" y="886748"/>
              <a:ext cx="4599678" cy="4599678"/>
            </a:xfrm>
            <a:custGeom>
              <a:avLst/>
              <a:gdLst>
                <a:gd name="T0" fmla="*/ 2299839 w 4599678"/>
                <a:gd name="T1" fmla="*/ 0 h 4599678"/>
                <a:gd name="T2" fmla="*/ 4599678 w 4599678"/>
                <a:gd name="T3" fmla="*/ 2299839 h 4599678"/>
                <a:gd name="T4" fmla="*/ 2299839 w 4599678"/>
                <a:gd name="T5" fmla="*/ 4599678 h 4599678"/>
                <a:gd name="T6" fmla="*/ 0 w 4599678"/>
                <a:gd name="T7" fmla="*/ 2299839 h 4599678"/>
                <a:gd name="T8" fmla="*/ 2299839 w 4599678"/>
                <a:gd name="T9" fmla="*/ 63407 h 4599678"/>
                <a:gd name="T10" fmla="*/ 3614381 w 4599678"/>
                <a:gd name="T11" fmla="*/ 490527 h 4599678"/>
                <a:gd name="T12" fmla="*/ 2299839 w 4599678"/>
                <a:gd name="T13" fmla="*/ 2299839 h 4599678"/>
                <a:gd name="T14" fmla="*/ 17694720 60000 65536"/>
                <a:gd name="T15" fmla="*/ 0 60000 65536"/>
                <a:gd name="T16" fmla="*/ 5898240 60000 65536"/>
                <a:gd name="T17" fmla="*/ 11796480 60000 65536"/>
                <a:gd name="T18" fmla="*/ 11796480 60000 65536"/>
                <a:gd name="T19" fmla="*/ 0 60000 65536"/>
                <a:gd name="T20" fmla="*/ 17694720 60000 65536"/>
                <a:gd name="T21" fmla="*/ 2299839 w 4599678"/>
                <a:gd name="T22" fmla="*/ 0 h 4599678"/>
                <a:gd name="T23" fmla="*/ 3651650 w 4599678"/>
                <a:gd name="T24" fmla="*/ 541824 h 45996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9678" h="4599678">
                  <a:moveTo>
                    <a:pt x="2299839" y="0"/>
                  </a:moveTo>
                  <a:lnTo>
                    <a:pt x="2299839" y="0"/>
                  </a:lnTo>
                  <a:cubicBezTo>
                    <a:pt x="2785517" y="0"/>
                    <a:pt x="3258728" y="153755"/>
                    <a:pt x="3651650" y="439229"/>
                  </a:cubicBezTo>
                  <a:lnTo>
                    <a:pt x="3577112" y="541824"/>
                  </a:lnTo>
                  <a:lnTo>
                    <a:pt x="3577111" y="541824"/>
                  </a:lnTo>
                  <a:cubicBezTo>
                    <a:pt x="3205855" y="272090"/>
                    <a:pt x="2758737" y="126813"/>
                    <a:pt x="2299839" y="126813"/>
                  </a:cubicBezTo>
                  <a:lnTo>
                    <a:pt x="2299839" y="0"/>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3085" name="Freeform: Shape 12">
              <a:extLst>
                <a:ext uri="{FF2B5EF4-FFF2-40B4-BE49-F238E27FC236}">
                  <a16:creationId xmlns:a16="http://schemas.microsoft.com/office/drawing/2014/main" id="{923013F3-8FD4-CF0A-C19B-B693BE9E0EB3}"/>
                </a:ext>
              </a:extLst>
            </p:cNvPr>
            <p:cNvSpPr>
              <a:spLocks/>
            </p:cNvSpPr>
            <p:nvPr/>
          </p:nvSpPr>
          <p:spPr bwMode="auto">
            <a:xfrm>
              <a:off x="2470562" y="2418176"/>
              <a:ext cx="1646377" cy="1486558"/>
            </a:xfrm>
            <a:custGeom>
              <a:avLst/>
              <a:gdLst>
                <a:gd name="T0" fmla="*/ 823189 w 1258093"/>
                <a:gd name="T1" fmla="*/ 0 h 1258093"/>
                <a:gd name="T2" fmla="*/ 1646377 w 1258093"/>
                <a:gd name="T3" fmla="*/ 743279 h 1258093"/>
                <a:gd name="T4" fmla="*/ 823189 w 1258093"/>
                <a:gd name="T5" fmla="*/ 1486558 h 1258093"/>
                <a:gd name="T6" fmla="*/ 0 w 1258093"/>
                <a:gd name="T7" fmla="*/ 743279 h 1258093"/>
                <a:gd name="T8" fmla="*/ 0 w 1258093"/>
                <a:gd name="T9" fmla="*/ 743280 h 1258093"/>
                <a:gd name="T10" fmla="*/ 823189 w 1258093"/>
                <a:gd name="T11" fmla="*/ 0 h 1258093"/>
                <a:gd name="T12" fmla="*/ 1646378 w 1258093"/>
                <a:gd name="T13" fmla="*/ 743280 h 1258093"/>
                <a:gd name="T14" fmla="*/ 823189 w 1258093"/>
                <a:gd name="T15" fmla="*/ 1486559 h 1258093"/>
                <a:gd name="T16" fmla="*/ 0 w 1258093"/>
                <a:gd name="T17" fmla="*/ 743280 h 1258093"/>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58093"/>
                <a:gd name="T28" fmla="*/ 0 h 1258093"/>
                <a:gd name="T29" fmla="*/ 1258093 w 1258093"/>
                <a:gd name="T30" fmla="*/ 1258093 h 12580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8093" h="1258093">
                  <a:moveTo>
                    <a:pt x="0" y="629047"/>
                  </a:moveTo>
                  <a:cubicBezTo>
                    <a:pt x="0" y="281634"/>
                    <a:pt x="281634" y="0"/>
                    <a:pt x="629047" y="0"/>
                  </a:cubicBezTo>
                  <a:cubicBezTo>
                    <a:pt x="976460" y="0"/>
                    <a:pt x="1258094" y="281634"/>
                    <a:pt x="1258094" y="629047"/>
                  </a:cubicBezTo>
                  <a:cubicBezTo>
                    <a:pt x="1258094" y="976460"/>
                    <a:pt x="976460" y="1258094"/>
                    <a:pt x="629047" y="1258094"/>
                  </a:cubicBezTo>
                  <a:cubicBezTo>
                    <a:pt x="281634" y="1258094"/>
                    <a:pt x="0" y="976460"/>
                    <a:pt x="0" y="629047"/>
                  </a:cubicBezTo>
                  <a:close/>
                </a:path>
              </a:pathLst>
            </a:custGeom>
            <a:blipFill dpi="0" rotWithShape="1">
              <a:blip r:embed="rId3"/>
              <a:srcRect/>
              <a:stretch>
                <a:fillRect/>
              </a:stretch>
            </a:blipFill>
            <a:ln w="12701">
              <a:solidFill>
                <a:srgbClr val="FFFFFF"/>
              </a:solidFill>
              <a:miter lim="800000"/>
              <a:headEnd/>
              <a:tailEnd/>
            </a:ln>
          </p:spPr>
          <p:txBody>
            <a:bodyPr lIns="207102" tIns="207102" rIns="207102" bIns="207102" anchor="ctr" anchorCtr="1"/>
            <a:lstStyle>
              <a:lvl1pPr defTabSz="800100">
                <a:defRPr>
                  <a:solidFill>
                    <a:schemeClr val="tx1"/>
                  </a:solidFill>
                  <a:latin typeface="Calibri" panose="020F0502020204030204" pitchFamily="34" charset="0"/>
                </a:defRPr>
              </a:lvl1pPr>
              <a:lvl2pPr marL="742950" indent="-285750" defTabSz="800100">
                <a:defRPr>
                  <a:solidFill>
                    <a:schemeClr val="tx1"/>
                  </a:solidFill>
                  <a:latin typeface="Calibri" panose="020F0502020204030204" pitchFamily="34" charset="0"/>
                </a:defRPr>
              </a:lvl2pPr>
              <a:lvl3pPr marL="1143000" indent="-228600" defTabSz="800100">
                <a:defRPr>
                  <a:solidFill>
                    <a:schemeClr val="tx1"/>
                  </a:solidFill>
                  <a:latin typeface="Calibri" panose="020F0502020204030204" pitchFamily="34" charset="0"/>
                </a:defRPr>
              </a:lvl3pPr>
              <a:lvl4pPr marL="1600200" indent="-228600" defTabSz="800100">
                <a:defRPr>
                  <a:solidFill>
                    <a:schemeClr val="tx1"/>
                  </a:solidFill>
                  <a:latin typeface="Calibri" panose="020F0502020204030204" pitchFamily="34" charset="0"/>
                </a:defRPr>
              </a:lvl4pPr>
              <a:lvl5pPr marL="2057400" indent="-228600" defTabSz="800100">
                <a:defRPr>
                  <a:solidFill>
                    <a:schemeClr val="tx1"/>
                  </a:solidFill>
                  <a:latin typeface="Calibri" panose="020F0502020204030204" pitchFamily="34" charset="0"/>
                </a:defRPr>
              </a:lvl5pPr>
              <a:lvl6pPr marL="2514600" indent="-228600" defTabSz="800100" fontAlgn="base">
                <a:spcBef>
                  <a:spcPct val="0"/>
                </a:spcBef>
                <a:spcAft>
                  <a:spcPct val="0"/>
                </a:spcAft>
                <a:defRPr>
                  <a:solidFill>
                    <a:schemeClr val="tx1"/>
                  </a:solidFill>
                  <a:latin typeface="Calibri" panose="020F0502020204030204" pitchFamily="34" charset="0"/>
                </a:defRPr>
              </a:lvl6pPr>
              <a:lvl7pPr marL="2971800" indent="-228600" defTabSz="800100" fontAlgn="base">
                <a:spcBef>
                  <a:spcPct val="0"/>
                </a:spcBef>
                <a:spcAft>
                  <a:spcPct val="0"/>
                </a:spcAft>
                <a:defRPr>
                  <a:solidFill>
                    <a:schemeClr val="tx1"/>
                  </a:solidFill>
                  <a:latin typeface="Calibri" panose="020F0502020204030204" pitchFamily="34" charset="0"/>
                </a:defRPr>
              </a:lvl7pPr>
              <a:lvl8pPr marL="3429000" indent="-228600" defTabSz="800100" fontAlgn="base">
                <a:spcBef>
                  <a:spcPct val="0"/>
                </a:spcBef>
                <a:spcAft>
                  <a:spcPct val="0"/>
                </a:spcAft>
                <a:defRPr>
                  <a:solidFill>
                    <a:schemeClr val="tx1"/>
                  </a:solidFill>
                  <a:latin typeface="Calibri" panose="020F0502020204030204" pitchFamily="34" charset="0"/>
                </a:defRPr>
              </a:lvl8pPr>
              <a:lvl9pPr marL="3886200" indent="-228600" defTabSz="8001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800"/>
                </a:spcAft>
              </a:pPr>
              <a:r>
                <a:rPr lang="sv-SE" altLang="en-US">
                  <a:solidFill>
                    <a:srgbClr val="000000"/>
                  </a:solidFill>
                </a:rPr>
                <a:t>Business culture </a:t>
              </a:r>
              <a:endParaRPr lang="en-US" altLang="en-US">
                <a:solidFill>
                  <a:srgbClr val="000000"/>
                </a:solidFill>
              </a:endParaRPr>
            </a:p>
          </p:txBody>
        </p:sp>
        <p:sp>
          <p:nvSpPr>
            <p:cNvPr id="3086" name="Freeform: Shape 13">
              <a:extLst>
                <a:ext uri="{FF2B5EF4-FFF2-40B4-BE49-F238E27FC236}">
                  <a16:creationId xmlns:a16="http://schemas.microsoft.com/office/drawing/2014/main" id="{20C31021-945A-9D69-9DBA-6945E698953B}"/>
                </a:ext>
              </a:extLst>
            </p:cNvPr>
            <p:cNvSpPr>
              <a:spLocks/>
            </p:cNvSpPr>
            <p:nvPr/>
          </p:nvSpPr>
          <p:spPr bwMode="auto">
            <a:xfrm>
              <a:off x="2784402" y="478121"/>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4472C4"/>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sv-SE" altLang="en-US" sz="800">
                  <a:solidFill>
                    <a:srgbClr val="FFFFFF"/>
                  </a:solidFill>
                </a:rPr>
                <a:t>Openness &amp; Transparency </a:t>
              </a:r>
              <a:endParaRPr lang="en-US" altLang="en-US" sz="800">
                <a:solidFill>
                  <a:srgbClr val="FFFFFF"/>
                </a:solidFill>
              </a:endParaRPr>
            </a:p>
          </p:txBody>
        </p:sp>
        <p:sp>
          <p:nvSpPr>
            <p:cNvPr id="3087" name="Freeform: Shape 14">
              <a:extLst>
                <a:ext uri="{FF2B5EF4-FFF2-40B4-BE49-F238E27FC236}">
                  <a16:creationId xmlns:a16="http://schemas.microsoft.com/office/drawing/2014/main" id="{98B32BE9-98ED-D5BE-7A4F-E291E4FE0DFB}"/>
                </a:ext>
              </a:extLst>
            </p:cNvPr>
            <p:cNvSpPr>
              <a:spLocks/>
            </p:cNvSpPr>
            <p:nvPr/>
          </p:nvSpPr>
          <p:spPr bwMode="auto">
            <a:xfrm>
              <a:off x="4117579" y="911291"/>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FF0000"/>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sv-SE" altLang="en-US" sz="800">
                  <a:solidFill>
                    <a:srgbClr val="FFFFFF"/>
                  </a:solidFill>
                </a:rPr>
                <a:t>Queues</a:t>
              </a:r>
              <a:endParaRPr lang="en-US" altLang="en-US" sz="800">
                <a:solidFill>
                  <a:srgbClr val="FFFFFF"/>
                </a:solidFill>
              </a:endParaRPr>
            </a:p>
          </p:txBody>
        </p:sp>
        <p:sp>
          <p:nvSpPr>
            <p:cNvPr id="3088" name="Freeform: Shape 15">
              <a:extLst>
                <a:ext uri="{FF2B5EF4-FFF2-40B4-BE49-F238E27FC236}">
                  <a16:creationId xmlns:a16="http://schemas.microsoft.com/office/drawing/2014/main" id="{4252FD40-7E7A-84D7-DF5E-A286D1ACE391}"/>
                </a:ext>
              </a:extLst>
            </p:cNvPr>
            <p:cNvSpPr>
              <a:spLocks/>
            </p:cNvSpPr>
            <p:nvPr/>
          </p:nvSpPr>
          <p:spPr bwMode="auto">
            <a:xfrm>
              <a:off x="4941536" y="2045366"/>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4472C4"/>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en-GB" altLang="en-US" sz="800">
                  <a:solidFill>
                    <a:srgbClr val="FFFFFF"/>
                  </a:solidFill>
                </a:rPr>
                <a:t>Formel &amp; structured </a:t>
              </a:r>
              <a:endParaRPr lang="en-US" altLang="en-US" sz="800">
                <a:solidFill>
                  <a:srgbClr val="FFFFFF"/>
                </a:solidFill>
              </a:endParaRPr>
            </a:p>
          </p:txBody>
        </p:sp>
        <p:sp>
          <p:nvSpPr>
            <p:cNvPr id="3089" name="Freeform: Shape 16">
              <a:extLst>
                <a:ext uri="{FF2B5EF4-FFF2-40B4-BE49-F238E27FC236}">
                  <a16:creationId xmlns:a16="http://schemas.microsoft.com/office/drawing/2014/main" id="{A621D72E-1E9F-B123-4249-BF12F18F7301}"/>
                </a:ext>
              </a:extLst>
            </p:cNvPr>
            <p:cNvSpPr>
              <a:spLocks/>
            </p:cNvSpPr>
            <p:nvPr/>
          </p:nvSpPr>
          <p:spPr bwMode="auto">
            <a:xfrm>
              <a:off x="4941536" y="3464405"/>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FF0000"/>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sv-SE" altLang="en-US" sz="800">
                  <a:solidFill>
                    <a:srgbClr val="FFFFFF"/>
                  </a:solidFill>
                </a:rPr>
                <a:t>Mixed messages  </a:t>
              </a:r>
              <a:endParaRPr lang="en-US" altLang="en-US" sz="800">
                <a:solidFill>
                  <a:srgbClr val="FFFFFF"/>
                </a:solidFill>
              </a:endParaRPr>
            </a:p>
          </p:txBody>
        </p:sp>
        <p:sp>
          <p:nvSpPr>
            <p:cNvPr id="3090" name="Freeform: Shape 17">
              <a:extLst>
                <a:ext uri="{FF2B5EF4-FFF2-40B4-BE49-F238E27FC236}">
                  <a16:creationId xmlns:a16="http://schemas.microsoft.com/office/drawing/2014/main" id="{1C82F740-8C40-5E3B-2CED-0E0D7B65CC8C}"/>
                </a:ext>
              </a:extLst>
            </p:cNvPr>
            <p:cNvSpPr>
              <a:spLocks/>
            </p:cNvSpPr>
            <p:nvPr/>
          </p:nvSpPr>
          <p:spPr bwMode="auto">
            <a:xfrm>
              <a:off x="4117579" y="4581217"/>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4472C4"/>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en-GB" altLang="en-US" sz="800">
                  <a:solidFill>
                    <a:srgbClr val="FFFFFF"/>
                  </a:solidFill>
                </a:rPr>
                <a:t>Flat </a:t>
              </a:r>
              <a:r>
                <a:rPr lang="sv-SE" altLang="en-US" sz="800">
                  <a:solidFill>
                    <a:srgbClr val="FFFFFF"/>
                  </a:solidFill>
                </a:rPr>
                <a:t>organisations structure </a:t>
              </a:r>
            </a:p>
          </p:txBody>
        </p:sp>
        <p:sp>
          <p:nvSpPr>
            <p:cNvPr id="3091" name="Freeform: Shape 18">
              <a:extLst>
                <a:ext uri="{FF2B5EF4-FFF2-40B4-BE49-F238E27FC236}">
                  <a16:creationId xmlns:a16="http://schemas.microsoft.com/office/drawing/2014/main" id="{E77983AE-5D8A-B73E-04B1-EDA77C5F45C9}"/>
                </a:ext>
              </a:extLst>
            </p:cNvPr>
            <p:cNvSpPr>
              <a:spLocks/>
            </p:cNvSpPr>
            <p:nvPr/>
          </p:nvSpPr>
          <p:spPr bwMode="auto">
            <a:xfrm>
              <a:off x="2784402" y="5014395"/>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FF0000"/>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sv-SE" altLang="en-US" sz="800">
                  <a:solidFill>
                    <a:srgbClr val="FFFFFF"/>
                  </a:solidFill>
                </a:rPr>
                <a:t>Time </a:t>
              </a:r>
              <a:endParaRPr lang="en-US" altLang="en-US" sz="800">
                <a:solidFill>
                  <a:srgbClr val="FFFFFF"/>
                </a:solidFill>
              </a:endParaRPr>
            </a:p>
          </p:txBody>
        </p:sp>
        <p:sp>
          <p:nvSpPr>
            <p:cNvPr id="3092" name="Freeform: Shape 19">
              <a:extLst>
                <a:ext uri="{FF2B5EF4-FFF2-40B4-BE49-F238E27FC236}">
                  <a16:creationId xmlns:a16="http://schemas.microsoft.com/office/drawing/2014/main" id="{61BC6F6B-E8CA-9270-236A-D099C079BF6B}"/>
                </a:ext>
              </a:extLst>
            </p:cNvPr>
            <p:cNvSpPr>
              <a:spLocks/>
            </p:cNvSpPr>
            <p:nvPr/>
          </p:nvSpPr>
          <p:spPr bwMode="auto">
            <a:xfrm>
              <a:off x="1451225" y="4581217"/>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4472C4"/>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en-GB" altLang="en-US" sz="800">
                  <a:solidFill>
                    <a:srgbClr val="FFFFFF"/>
                  </a:solidFill>
                </a:rPr>
                <a:t>Personal integrity </a:t>
              </a:r>
              <a:endParaRPr lang="en-US" altLang="en-US" sz="800">
                <a:solidFill>
                  <a:srgbClr val="FFFFFF"/>
                </a:solidFill>
              </a:endParaRPr>
            </a:p>
          </p:txBody>
        </p:sp>
        <p:sp>
          <p:nvSpPr>
            <p:cNvPr id="3093" name="Freeform: Shape 20">
              <a:extLst>
                <a:ext uri="{FF2B5EF4-FFF2-40B4-BE49-F238E27FC236}">
                  <a16:creationId xmlns:a16="http://schemas.microsoft.com/office/drawing/2014/main" id="{F3DA813A-8896-1BFE-4E82-5370E8DE688A}"/>
                </a:ext>
              </a:extLst>
            </p:cNvPr>
            <p:cNvSpPr>
              <a:spLocks/>
            </p:cNvSpPr>
            <p:nvPr/>
          </p:nvSpPr>
          <p:spPr bwMode="auto">
            <a:xfrm>
              <a:off x="653887" y="3406222"/>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FF0000"/>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sv-SE" altLang="en-US" sz="800">
                  <a:solidFill>
                    <a:srgbClr val="FFFFFF"/>
                  </a:solidFill>
                </a:rPr>
                <a:t>Forcefullness</a:t>
              </a:r>
              <a:endParaRPr lang="en-US" altLang="en-US" sz="800">
                <a:solidFill>
                  <a:srgbClr val="FFFFFF"/>
                </a:solidFill>
              </a:endParaRPr>
            </a:p>
          </p:txBody>
        </p:sp>
        <p:sp>
          <p:nvSpPr>
            <p:cNvPr id="3094" name="Freeform: Shape 21">
              <a:extLst>
                <a:ext uri="{FF2B5EF4-FFF2-40B4-BE49-F238E27FC236}">
                  <a16:creationId xmlns:a16="http://schemas.microsoft.com/office/drawing/2014/main" id="{4E495DA2-E440-D252-2BA5-339619D8D85E}"/>
                </a:ext>
              </a:extLst>
            </p:cNvPr>
            <p:cNvSpPr>
              <a:spLocks/>
            </p:cNvSpPr>
            <p:nvPr/>
          </p:nvSpPr>
          <p:spPr bwMode="auto">
            <a:xfrm>
              <a:off x="627287" y="2045366"/>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4472C4"/>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en-GB" altLang="en-US" sz="800">
                  <a:solidFill>
                    <a:srgbClr val="FFFFFF"/>
                  </a:solidFill>
                </a:rPr>
                <a:t>Equality </a:t>
              </a:r>
              <a:endParaRPr lang="sv-SE" altLang="en-US" sz="800">
                <a:solidFill>
                  <a:srgbClr val="FFFFFF"/>
                </a:solidFill>
              </a:endParaRPr>
            </a:p>
          </p:txBody>
        </p:sp>
        <p:sp>
          <p:nvSpPr>
            <p:cNvPr id="3095" name="Freeform: Shape 22">
              <a:extLst>
                <a:ext uri="{FF2B5EF4-FFF2-40B4-BE49-F238E27FC236}">
                  <a16:creationId xmlns:a16="http://schemas.microsoft.com/office/drawing/2014/main" id="{F769C3BA-4871-2DF3-88E1-31B7F9339537}"/>
                </a:ext>
              </a:extLst>
            </p:cNvPr>
            <p:cNvSpPr>
              <a:spLocks/>
            </p:cNvSpPr>
            <p:nvPr/>
          </p:nvSpPr>
          <p:spPr bwMode="auto">
            <a:xfrm>
              <a:off x="1528163" y="852613"/>
              <a:ext cx="880667" cy="880667"/>
            </a:xfrm>
            <a:custGeom>
              <a:avLst/>
              <a:gdLst>
                <a:gd name="T0" fmla="*/ 440334 w 880665"/>
                <a:gd name="T1" fmla="*/ 0 h 880665"/>
                <a:gd name="T2" fmla="*/ 880667 w 880665"/>
                <a:gd name="T3" fmla="*/ 440334 h 880665"/>
                <a:gd name="T4" fmla="*/ 440334 w 880665"/>
                <a:gd name="T5" fmla="*/ 880667 h 880665"/>
                <a:gd name="T6" fmla="*/ 0 w 880665"/>
                <a:gd name="T7" fmla="*/ 440334 h 880665"/>
                <a:gd name="T8" fmla="*/ 0 w 880665"/>
                <a:gd name="T9" fmla="*/ 440334 h 880665"/>
                <a:gd name="T10" fmla="*/ 440334 w 880665"/>
                <a:gd name="T11" fmla="*/ 0 h 880665"/>
                <a:gd name="T12" fmla="*/ 880668 w 880665"/>
                <a:gd name="T13" fmla="*/ 440334 h 880665"/>
                <a:gd name="T14" fmla="*/ 440334 w 880665"/>
                <a:gd name="T15" fmla="*/ 880668 h 880665"/>
                <a:gd name="T16" fmla="*/ 0 w 880665"/>
                <a:gd name="T17" fmla="*/ 440334 h 880665"/>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880665"/>
                <a:gd name="T28" fmla="*/ 0 h 880665"/>
                <a:gd name="T29" fmla="*/ 880665 w 880665"/>
                <a:gd name="T30" fmla="*/ 880665 h 8806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665" h="880665">
                  <a:moveTo>
                    <a:pt x="0" y="440333"/>
                  </a:moveTo>
                  <a:cubicBezTo>
                    <a:pt x="0" y="197144"/>
                    <a:pt x="197144" y="0"/>
                    <a:pt x="440333" y="0"/>
                  </a:cubicBezTo>
                  <a:cubicBezTo>
                    <a:pt x="683522" y="0"/>
                    <a:pt x="880666" y="197144"/>
                    <a:pt x="880666" y="440333"/>
                  </a:cubicBezTo>
                  <a:cubicBezTo>
                    <a:pt x="880666" y="683522"/>
                    <a:pt x="683522" y="880666"/>
                    <a:pt x="440333" y="880666"/>
                  </a:cubicBezTo>
                  <a:cubicBezTo>
                    <a:pt x="197144" y="880666"/>
                    <a:pt x="0" y="683522"/>
                    <a:pt x="0" y="440333"/>
                  </a:cubicBezTo>
                  <a:close/>
                </a:path>
              </a:pathLst>
            </a:custGeom>
            <a:solidFill>
              <a:srgbClr val="FF0000"/>
            </a:solidFill>
            <a:ln w="12701">
              <a:solidFill>
                <a:srgbClr val="FFFFFF"/>
              </a:solidFill>
              <a:miter lim="800000"/>
              <a:headEnd/>
              <a:tailEnd/>
            </a:ln>
          </p:spPr>
          <p:txBody>
            <a:bodyPr lIns="139125" tIns="139125" rIns="139125" bIns="139125" anchor="ctr" anchorCtr="1"/>
            <a:lstStyle>
              <a:lvl1pPr defTabSz="355600">
                <a:defRPr>
                  <a:solidFill>
                    <a:schemeClr val="tx1"/>
                  </a:solidFill>
                  <a:latin typeface="Calibri" panose="020F0502020204030204" pitchFamily="34" charset="0"/>
                </a:defRPr>
              </a:lvl1pPr>
              <a:lvl2pPr marL="742950" indent="-285750" defTabSz="355600">
                <a:defRPr>
                  <a:solidFill>
                    <a:schemeClr val="tx1"/>
                  </a:solidFill>
                  <a:latin typeface="Calibri" panose="020F0502020204030204" pitchFamily="34" charset="0"/>
                </a:defRPr>
              </a:lvl2pPr>
              <a:lvl3pPr marL="1143000" indent="-228600" defTabSz="355600">
                <a:defRPr>
                  <a:solidFill>
                    <a:schemeClr val="tx1"/>
                  </a:solidFill>
                  <a:latin typeface="Calibri" panose="020F0502020204030204" pitchFamily="34" charset="0"/>
                </a:defRPr>
              </a:lvl3pPr>
              <a:lvl4pPr marL="1600200" indent="-228600" defTabSz="355600">
                <a:defRPr>
                  <a:solidFill>
                    <a:schemeClr val="tx1"/>
                  </a:solidFill>
                  <a:latin typeface="Calibri" panose="020F0502020204030204" pitchFamily="34" charset="0"/>
                </a:defRPr>
              </a:lvl4pPr>
              <a:lvl5pPr marL="2057400" indent="-228600" defTabSz="355600">
                <a:defRPr>
                  <a:solidFill>
                    <a:schemeClr val="tx1"/>
                  </a:solidFill>
                  <a:latin typeface="Calibri" panose="020F0502020204030204" pitchFamily="34" charset="0"/>
                </a:defRPr>
              </a:lvl5pPr>
              <a:lvl6pPr marL="2514600" indent="-228600" defTabSz="355600" fontAlgn="base">
                <a:spcBef>
                  <a:spcPct val="0"/>
                </a:spcBef>
                <a:spcAft>
                  <a:spcPct val="0"/>
                </a:spcAft>
                <a:defRPr>
                  <a:solidFill>
                    <a:schemeClr val="tx1"/>
                  </a:solidFill>
                  <a:latin typeface="Calibri" panose="020F0502020204030204" pitchFamily="34" charset="0"/>
                </a:defRPr>
              </a:lvl6pPr>
              <a:lvl7pPr marL="2971800" indent="-228600" defTabSz="355600" fontAlgn="base">
                <a:spcBef>
                  <a:spcPct val="0"/>
                </a:spcBef>
                <a:spcAft>
                  <a:spcPct val="0"/>
                </a:spcAft>
                <a:defRPr>
                  <a:solidFill>
                    <a:schemeClr val="tx1"/>
                  </a:solidFill>
                  <a:latin typeface="Calibri" panose="020F0502020204030204" pitchFamily="34" charset="0"/>
                </a:defRPr>
              </a:lvl7pPr>
              <a:lvl8pPr marL="3429000" indent="-228600" defTabSz="355600" fontAlgn="base">
                <a:spcBef>
                  <a:spcPct val="0"/>
                </a:spcBef>
                <a:spcAft>
                  <a:spcPct val="0"/>
                </a:spcAft>
                <a:defRPr>
                  <a:solidFill>
                    <a:schemeClr val="tx1"/>
                  </a:solidFill>
                  <a:latin typeface="Calibri" panose="020F0502020204030204" pitchFamily="34" charset="0"/>
                </a:defRPr>
              </a:lvl8pPr>
              <a:lvl9pPr marL="3886200" indent="-228600" defTabSz="3556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300"/>
                </a:spcAft>
              </a:pPr>
              <a:r>
                <a:rPr lang="en-GB" altLang="en-US" sz="800">
                  <a:solidFill>
                    <a:srgbClr val="FFFFFF"/>
                  </a:solidFill>
                </a:rPr>
                <a:t>Impatience</a:t>
              </a:r>
              <a:r>
                <a:rPr lang="sv-SE" altLang="en-US" sz="800">
                  <a:solidFill>
                    <a:srgbClr val="FFFFFF"/>
                  </a:solidFill>
                </a:rPr>
                <a:t> </a:t>
              </a:r>
              <a:endParaRPr lang="en-US" altLang="en-US" sz="800">
                <a:solidFill>
                  <a:srgbClr val="FFFFFF"/>
                </a:solidFill>
              </a:endParaRP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name="Slide4">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098" name="Diagram 2">
            <a:extLst>
              <a:ext uri="{FF2B5EF4-FFF2-40B4-BE49-F238E27FC236}">
                <a16:creationId xmlns:a16="http://schemas.microsoft.com/office/drawing/2014/main" id="{C4E57914-169E-2619-10B5-0DB79733ECFB}"/>
              </a:ext>
            </a:extLst>
          </p:cNvPr>
          <p:cNvGrpSpPr>
            <a:grpSpLocks/>
          </p:cNvGrpSpPr>
          <p:nvPr/>
        </p:nvGrpSpPr>
        <p:grpSpPr bwMode="auto">
          <a:xfrm>
            <a:off x="5359400" y="668338"/>
            <a:ext cx="5522913" cy="5416550"/>
            <a:chOff x="5358987" y="668719"/>
            <a:chExt cx="5524100" cy="5416173"/>
          </a:xfrm>
        </p:grpSpPr>
        <p:sp>
          <p:nvSpPr>
            <p:cNvPr id="4099" name="Freeform: Shape 2">
              <a:extLst>
                <a:ext uri="{FF2B5EF4-FFF2-40B4-BE49-F238E27FC236}">
                  <a16:creationId xmlns:a16="http://schemas.microsoft.com/office/drawing/2014/main" id="{9975B6FB-5D4C-D50B-813E-B2AF97E92D40}"/>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546489 w 4503008"/>
                <a:gd name="T9" fmla="*/ 919400 h 4503008"/>
                <a:gd name="T10" fmla="*/ 2251504 w 4503008"/>
                <a:gd name="T11" fmla="*/ 87809 h 4503008"/>
                <a:gd name="T12" fmla="*/ 2251504 w 4503008"/>
                <a:gd name="T13" fmla="*/ 2251504 h 4503008"/>
                <a:gd name="T14" fmla="*/ 17694720 60000 65536"/>
                <a:gd name="T15" fmla="*/ 0 60000 65536"/>
                <a:gd name="T16" fmla="*/ 5898240 60000 65536"/>
                <a:gd name="T17" fmla="*/ 11796480 60000 65536"/>
                <a:gd name="T18" fmla="*/ 5898240 60000 65536"/>
                <a:gd name="T19" fmla="*/ 0 60000 65536"/>
                <a:gd name="T20" fmla="*/ 17694720 60000 65536"/>
                <a:gd name="T21" fmla="*/ 477295 w 4503008"/>
                <a:gd name="T22" fmla="*/ 0 h 4503008"/>
                <a:gd name="T23" fmla="*/ 2251504 w 4503008"/>
                <a:gd name="T24" fmla="*/ 973461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477295" y="865340"/>
                  </a:moveTo>
                  <a:lnTo>
                    <a:pt x="477294" y="865339"/>
                  </a:lnTo>
                  <a:cubicBezTo>
                    <a:pt x="903989" y="319195"/>
                    <a:pt x="1558436" y="0"/>
                    <a:pt x="2251504" y="0"/>
                  </a:cubicBezTo>
                  <a:lnTo>
                    <a:pt x="2251504" y="175617"/>
                  </a:lnTo>
                  <a:cubicBezTo>
                    <a:pt x="1612495" y="175617"/>
                    <a:pt x="1009095" y="469914"/>
                    <a:pt x="615682" y="973459"/>
                  </a:cubicBezTo>
                  <a:lnTo>
                    <a:pt x="477295" y="865340"/>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0" name="Freeform: Shape 3">
              <a:extLst>
                <a:ext uri="{FF2B5EF4-FFF2-40B4-BE49-F238E27FC236}">
                  <a16:creationId xmlns:a16="http://schemas.microsoft.com/office/drawing/2014/main" id="{F9D1EAD5-58FC-EA62-5662-22C6BA9671B0}"/>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143264 w 4503008"/>
                <a:gd name="T9" fmla="*/ 2738230 h 4503008"/>
                <a:gd name="T10" fmla="*/ 546489 w 4503008"/>
                <a:gd name="T11" fmla="*/ 919400 h 4503008"/>
                <a:gd name="T12" fmla="*/ 2251504 w 4503008"/>
                <a:gd name="T13" fmla="*/ 2251504 h 4503008"/>
                <a:gd name="T14" fmla="*/ 17694720 60000 65536"/>
                <a:gd name="T15" fmla="*/ 0 60000 65536"/>
                <a:gd name="T16" fmla="*/ 5898240 60000 65536"/>
                <a:gd name="T17" fmla="*/ 11796480 60000 65536"/>
                <a:gd name="T18" fmla="*/ 5898240 60000 65536"/>
                <a:gd name="T19" fmla="*/ 17694720 60000 65536"/>
                <a:gd name="T20" fmla="*/ 11796480 60000 65536"/>
                <a:gd name="T21" fmla="*/ 0 w 4503008"/>
                <a:gd name="T22" fmla="*/ 865340 h 4503008"/>
                <a:gd name="T23" fmla="*/ 615683 w 4503008"/>
                <a:gd name="T24" fmla="*/ 2757982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57706" y="2757982"/>
                  </a:moveTo>
                  <a:lnTo>
                    <a:pt x="57705" y="2757982"/>
                  </a:lnTo>
                  <a:cubicBezTo>
                    <a:pt x="19359" y="2591884"/>
                    <a:pt x="0" y="2421970"/>
                    <a:pt x="0" y="2251504"/>
                  </a:cubicBezTo>
                  <a:cubicBezTo>
                    <a:pt x="0" y="1749140"/>
                    <a:pt x="168008" y="1261207"/>
                    <a:pt x="477294" y="865339"/>
                  </a:cubicBezTo>
                  <a:lnTo>
                    <a:pt x="615683" y="973461"/>
                  </a:lnTo>
                  <a:lnTo>
                    <a:pt x="615682" y="973460"/>
                  </a:lnTo>
                  <a:cubicBezTo>
                    <a:pt x="330521" y="1338451"/>
                    <a:pt x="175617" y="1788325"/>
                    <a:pt x="175617" y="2251504"/>
                  </a:cubicBezTo>
                  <a:cubicBezTo>
                    <a:pt x="175617" y="2408674"/>
                    <a:pt x="193466" y="2565336"/>
                    <a:pt x="228821" y="2718478"/>
                  </a:cubicBezTo>
                  <a:lnTo>
                    <a:pt x="57706" y="2757982"/>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1" name="Freeform: Shape 4">
              <a:extLst>
                <a:ext uri="{FF2B5EF4-FFF2-40B4-BE49-F238E27FC236}">
                  <a16:creationId xmlns:a16="http://schemas.microsoft.com/office/drawing/2014/main" id="{93255EF7-ED12-33EC-AD38-65202E641BEC}"/>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1337087 w 4503008"/>
                <a:gd name="T9" fmla="*/ 4212478 h 4503008"/>
                <a:gd name="T10" fmla="*/ 143264 w 4503008"/>
                <a:gd name="T11" fmla="*/ 2738230 h 4503008"/>
                <a:gd name="T12" fmla="*/ 2251504 w 4503008"/>
                <a:gd name="T13" fmla="*/ 2251504 h 4503008"/>
                <a:gd name="T14" fmla="*/ 17694720 60000 65536"/>
                <a:gd name="T15" fmla="*/ 0 60000 65536"/>
                <a:gd name="T16" fmla="*/ 5898240 60000 65536"/>
                <a:gd name="T17" fmla="*/ 11796480 60000 65536"/>
                <a:gd name="T18" fmla="*/ 0 60000 65536"/>
                <a:gd name="T19" fmla="*/ 17694720 60000 65536"/>
                <a:gd name="T20" fmla="*/ 11796480 60000 65536"/>
                <a:gd name="T21" fmla="*/ 57706 w 4503008"/>
                <a:gd name="T22" fmla="*/ 2718477 h 4503008"/>
                <a:gd name="T23" fmla="*/ 1374196 w 4503008"/>
                <a:gd name="T24" fmla="*/ 4292060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1299977" y="4292060"/>
                  </a:moveTo>
                  <a:lnTo>
                    <a:pt x="1299977" y="4292059"/>
                  </a:lnTo>
                  <a:cubicBezTo>
                    <a:pt x="671844" y="3999156"/>
                    <a:pt x="213612" y="3433286"/>
                    <a:pt x="57706" y="2757982"/>
                  </a:cubicBezTo>
                  <a:lnTo>
                    <a:pt x="228822" y="2718477"/>
                  </a:lnTo>
                  <a:lnTo>
                    <a:pt x="228821" y="2718477"/>
                  </a:lnTo>
                  <a:cubicBezTo>
                    <a:pt x="372567" y="3341107"/>
                    <a:pt x="795057" y="3862839"/>
                    <a:pt x="1374196" y="4132896"/>
                  </a:cubicBezTo>
                  <a:lnTo>
                    <a:pt x="1299977" y="4292060"/>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2" name="Freeform: Shape 5">
              <a:extLst>
                <a:ext uri="{FF2B5EF4-FFF2-40B4-BE49-F238E27FC236}">
                  <a16:creationId xmlns:a16="http://schemas.microsoft.com/office/drawing/2014/main" id="{F120CACE-A3AC-8FBA-0065-76B4598601B5}"/>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3200006 w 4503008"/>
                <a:gd name="T9" fmla="*/ 4196220 h 4503008"/>
                <a:gd name="T10" fmla="*/ 1337087 w 4503008"/>
                <a:gd name="T11" fmla="*/ 4212478 h 4503008"/>
                <a:gd name="T12" fmla="*/ 2251504 w 4503008"/>
                <a:gd name="T13" fmla="*/ 2251504 h 4503008"/>
                <a:gd name="T14" fmla="*/ 17694720 60000 65536"/>
                <a:gd name="T15" fmla="*/ 0 60000 65536"/>
                <a:gd name="T16" fmla="*/ 5898240 60000 65536"/>
                <a:gd name="T17" fmla="*/ 11796480 60000 65536"/>
                <a:gd name="T18" fmla="*/ 23592960 60000 65536"/>
                <a:gd name="T19" fmla="*/ 11796480 60000 65536"/>
                <a:gd name="T20" fmla="*/ 5898240 60000 65536"/>
                <a:gd name="T21" fmla="*/ 1299977 w 4503008"/>
                <a:gd name="T22" fmla="*/ 4117299 h 4503008"/>
                <a:gd name="T23" fmla="*/ 4503008 w 4503008"/>
                <a:gd name="T24" fmla="*/ 4503008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3238498" y="4275142"/>
                  </a:moveTo>
                  <a:lnTo>
                    <a:pt x="3238498" y="4275142"/>
                  </a:lnTo>
                  <a:cubicBezTo>
                    <a:pt x="2931078" y="4425080"/>
                    <a:pt x="2593539" y="4503007"/>
                    <a:pt x="2251504" y="4503007"/>
                  </a:cubicBezTo>
                  <a:cubicBezTo>
                    <a:pt x="1922730" y="4503007"/>
                    <a:pt x="1597946" y="4431005"/>
                    <a:pt x="1299976" y="4292059"/>
                  </a:cubicBezTo>
                  <a:lnTo>
                    <a:pt x="1374196" y="4132896"/>
                  </a:lnTo>
                  <a:lnTo>
                    <a:pt x="1374196" y="4132895"/>
                  </a:lnTo>
                  <a:cubicBezTo>
                    <a:pt x="1648924" y="4261003"/>
                    <a:pt x="1948375" y="4327389"/>
                    <a:pt x="2251504" y="4327389"/>
                  </a:cubicBezTo>
                  <a:cubicBezTo>
                    <a:pt x="2566860" y="4327389"/>
                    <a:pt x="2878072" y="4255541"/>
                    <a:pt x="3161512" y="4117297"/>
                  </a:cubicBezTo>
                  <a:lnTo>
                    <a:pt x="3238498" y="4275142"/>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3" name="Freeform: Shape 6">
              <a:extLst>
                <a:ext uri="{FF2B5EF4-FFF2-40B4-BE49-F238E27FC236}">
                  <a16:creationId xmlns:a16="http://schemas.microsoft.com/office/drawing/2014/main" id="{29426256-27B5-2EE4-7E0A-19ADFAD20C67}"/>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4367917 w 4503008"/>
                <a:gd name="T9" fmla="*/ 2701362 h 4503008"/>
                <a:gd name="T10" fmla="*/ 3200006 w 4503008"/>
                <a:gd name="T11" fmla="*/ 4196220 h 4503008"/>
                <a:gd name="T12" fmla="*/ 2251504 w 4503008"/>
                <a:gd name="T13" fmla="*/ 2251504 h 4503008"/>
                <a:gd name="T14" fmla="*/ 17694720 60000 65536"/>
                <a:gd name="T15" fmla="*/ 0 60000 65536"/>
                <a:gd name="T16" fmla="*/ 5898240 60000 65536"/>
                <a:gd name="T17" fmla="*/ 11796480 60000 65536"/>
                <a:gd name="T18" fmla="*/ 17694720 60000 65536"/>
                <a:gd name="T19" fmla="*/ 11796480 60000 65536"/>
                <a:gd name="T20" fmla="*/ 0 60000 65536"/>
                <a:gd name="T21" fmla="*/ 3161513 w 4503008"/>
                <a:gd name="T22" fmla="*/ 2683105 h 4503008"/>
                <a:gd name="T23" fmla="*/ 4503008 w 4503008"/>
                <a:gd name="T24" fmla="*/ 4275142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4453807" y="2719618"/>
                  </a:moveTo>
                  <a:lnTo>
                    <a:pt x="4453807" y="2719618"/>
                  </a:lnTo>
                  <a:cubicBezTo>
                    <a:pt x="4309710" y="3397540"/>
                    <a:pt x="3861423" y="3971321"/>
                    <a:pt x="3238498" y="4275142"/>
                  </a:cubicBezTo>
                  <a:lnTo>
                    <a:pt x="3161513" y="4117299"/>
                  </a:lnTo>
                  <a:lnTo>
                    <a:pt x="3161512" y="4117298"/>
                  </a:lnTo>
                  <a:cubicBezTo>
                    <a:pt x="3735849" y="3837176"/>
                    <a:pt x="4149170" y="3308149"/>
                    <a:pt x="4282027" y="2683104"/>
                  </a:cubicBezTo>
                  <a:lnTo>
                    <a:pt x="4453807" y="2719618"/>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4" name="Freeform: Shape 7">
              <a:extLst>
                <a:ext uri="{FF2B5EF4-FFF2-40B4-BE49-F238E27FC236}">
                  <a16:creationId xmlns:a16="http://schemas.microsoft.com/office/drawing/2014/main" id="{0F23768F-6A0F-BDB5-A1CA-5F6042308447}"/>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3933011 w 4503008"/>
                <a:gd name="T9" fmla="*/ 889846 h 4503008"/>
                <a:gd name="T10" fmla="*/ 4367917 w 4503008"/>
                <a:gd name="T11" fmla="*/ 2701362 h 4503008"/>
                <a:gd name="T12" fmla="*/ 2251504 w 4503008"/>
                <a:gd name="T13" fmla="*/ 2251504 h 4503008"/>
                <a:gd name="T14" fmla="*/ 17694720 60000 65536"/>
                <a:gd name="T15" fmla="*/ 0 60000 65536"/>
                <a:gd name="T16" fmla="*/ 5898240 60000 65536"/>
                <a:gd name="T17" fmla="*/ 11796480 60000 65536"/>
                <a:gd name="T18" fmla="*/ 17694720 60000 65536"/>
                <a:gd name="T19" fmla="*/ 5898240 60000 65536"/>
                <a:gd name="T20" fmla="*/ 11796480 60000 65536"/>
                <a:gd name="T21" fmla="*/ 3864771 w 4503008"/>
                <a:gd name="T22" fmla="*/ 834587 h 4503008"/>
                <a:gd name="T23" fmla="*/ 4503008 w 4503008"/>
                <a:gd name="T24" fmla="*/ 2719618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4001251" y="834587"/>
                  </a:moveTo>
                  <a:lnTo>
                    <a:pt x="4001251" y="834586"/>
                  </a:lnTo>
                  <a:cubicBezTo>
                    <a:pt x="4325879" y="1235468"/>
                    <a:pt x="4503008" y="1735665"/>
                    <a:pt x="4503008" y="2251504"/>
                  </a:cubicBezTo>
                  <a:cubicBezTo>
                    <a:pt x="4503008" y="2408832"/>
                    <a:pt x="4486517" y="2565727"/>
                    <a:pt x="4453807" y="2719618"/>
                  </a:cubicBezTo>
                  <a:lnTo>
                    <a:pt x="4282028" y="2683105"/>
                  </a:lnTo>
                  <a:lnTo>
                    <a:pt x="4282027" y="2683104"/>
                  </a:lnTo>
                  <a:cubicBezTo>
                    <a:pt x="4312186" y="2541218"/>
                    <a:pt x="4327391" y="2396560"/>
                    <a:pt x="4327391" y="2251504"/>
                  </a:cubicBezTo>
                  <a:cubicBezTo>
                    <a:pt x="4327391" y="1775900"/>
                    <a:pt x="4164078" y="1314719"/>
                    <a:pt x="3864771" y="945105"/>
                  </a:cubicBezTo>
                  <a:lnTo>
                    <a:pt x="4001251" y="834587"/>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5" name="Freeform: Shape 8">
              <a:extLst>
                <a:ext uri="{FF2B5EF4-FFF2-40B4-BE49-F238E27FC236}">
                  <a16:creationId xmlns:a16="http://schemas.microsoft.com/office/drawing/2014/main" id="{326FCAD6-08D7-5216-2BD7-3FCD473A9103}"/>
                </a:ext>
              </a:extLst>
            </p:cNvPr>
            <p:cNvSpPr>
              <a:spLocks/>
            </p:cNvSpPr>
            <p:nvPr/>
          </p:nvSpPr>
          <p:spPr bwMode="auto">
            <a:xfrm>
              <a:off x="5869533" y="1234613"/>
              <a:ext cx="4503008" cy="4503008"/>
            </a:xfrm>
            <a:custGeom>
              <a:avLst/>
              <a:gdLst>
                <a:gd name="T0" fmla="*/ 2251504 w 4503008"/>
                <a:gd name="T1" fmla="*/ 0 h 4503008"/>
                <a:gd name="T2" fmla="*/ 4503008 w 4503008"/>
                <a:gd name="T3" fmla="*/ 2251504 h 4503008"/>
                <a:gd name="T4" fmla="*/ 2251504 w 4503008"/>
                <a:gd name="T5" fmla="*/ 4503008 h 4503008"/>
                <a:gd name="T6" fmla="*/ 0 w 4503008"/>
                <a:gd name="T7" fmla="*/ 2251504 h 4503008"/>
                <a:gd name="T8" fmla="*/ 2251504 w 4503008"/>
                <a:gd name="T9" fmla="*/ 87809 h 4503008"/>
                <a:gd name="T10" fmla="*/ 3933011 w 4503008"/>
                <a:gd name="T11" fmla="*/ 889846 h 4503008"/>
                <a:gd name="T12" fmla="*/ 2251504 w 4503008"/>
                <a:gd name="T13" fmla="*/ 2251504 h 4503008"/>
                <a:gd name="T14" fmla="*/ 17694720 60000 65536"/>
                <a:gd name="T15" fmla="*/ 0 60000 65536"/>
                <a:gd name="T16" fmla="*/ 5898240 60000 65536"/>
                <a:gd name="T17" fmla="*/ 11796480 60000 65536"/>
                <a:gd name="T18" fmla="*/ 11796480 60000 65536"/>
                <a:gd name="T19" fmla="*/ 5898240 60000 65536"/>
                <a:gd name="T20" fmla="*/ 17694720 60000 65536"/>
                <a:gd name="T21" fmla="*/ 2251504 w 4503008"/>
                <a:gd name="T22" fmla="*/ 0 h 4503008"/>
                <a:gd name="T23" fmla="*/ 4001251 w 4503008"/>
                <a:gd name="T24" fmla="*/ 945106 h 4503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03008" h="4503008">
                  <a:moveTo>
                    <a:pt x="2251504" y="0"/>
                  </a:moveTo>
                  <a:lnTo>
                    <a:pt x="2251504" y="0"/>
                  </a:lnTo>
                  <a:cubicBezTo>
                    <a:pt x="2930788" y="0"/>
                    <a:pt x="3573763" y="306683"/>
                    <a:pt x="4001251" y="834586"/>
                  </a:cubicBezTo>
                  <a:lnTo>
                    <a:pt x="3864771" y="945106"/>
                  </a:lnTo>
                  <a:lnTo>
                    <a:pt x="3864771" y="945105"/>
                  </a:lnTo>
                  <a:cubicBezTo>
                    <a:pt x="3470627" y="458379"/>
                    <a:pt x="2877804" y="175617"/>
                    <a:pt x="2251504" y="175617"/>
                  </a:cubicBezTo>
                  <a:lnTo>
                    <a:pt x="2251504" y="0"/>
                  </a:lnTo>
                  <a:close/>
                </a:path>
              </a:pathLst>
            </a:custGeom>
            <a:solidFill>
              <a:srgbClr val="B0BCDE"/>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lIns="0" tIns="0" rIns="0" bIns="0"/>
            <a:lstStyle/>
            <a:p>
              <a:endParaRPr lang="en-US"/>
            </a:p>
          </p:txBody>
        </p:sp>
        <p:sp>
          <p:nvSpPr>
            <p:cNvPr id="4106" name="Freeform: Shape 9">
              <a:extLst>
                <a:ext uri="{FF2B5EF4-FFF2-40B4-BE49-F238E27FC236}">
                  <a16:creationId xmlns:a16="http://schemas.microsoft.com/office/drawing/2014/main" id="{C50CD05D-8CAC-0798-F7C2-24A006F01654}"/>
                </a:ext>
              </a:extLst>
            </p:cNvPr>
            <p:cNvSpPr>
              <a:spLocks/>
            </p:cNvSpPr>
            <p:nvPr/>
          </p:nvSpPr>
          <p:spPr bwMode="auto">
            <a:xfrm>
              <a:off x="7249902" y="2614973"/>
              <a:ext cx="1742279" cy="1742279"/>
            </a:xfrm>
            <a:custGeom>
              <a:avLst/>
              <a:gdLst>
                <a:gd name="T0" fmla="*/ 871140 w 1742281"/>
                <a:gd name="T1" fmla="*/ 0 h 1742281"/>
                <a:gd name="T2" fmla="*/ 1742279 w 1742281"/>
                <a:gd name="T3" fmla="*/ 871140 h 1742281"/>
                <a:gd name="T4" fmla="*/ 871140 w 1742281"/>
                <a:gd name="T5" fmla="*/ 1742279 h 1742281"/>
                <a:gd name="T6" fmla="*/ 0 w 1742281"/>
                <a:gd name="T7" fmla="*/ 871140 h 1742281"/>
                <a:gd name="T8" fmla="*/ 0 w 1742281"/>
                <a:gd name="T9" fmla="*/ 871140 h 1742281"/>
                <a:gd name="T10" fmla="*/ 871140 w 1742281"/>
                <a:gd name="T11" fmla="*/ 0 h 1742281"/>
                <a:gd name="T12" fmla="*/ 1742280 w 1742281"/>
                <a:gd name="T13" fmla="*/ 871140 h 1742281"/>
                <a:gd name="T14" fmla="*/ 871140 w 1742281"/>
                <a:gd name="T15" fmla="*/ 1742280 h 1742281"/>
                <a:gd name="T16" fmla="*/ 0 w 1742281"/>
                <a:gd name="T17" fmla="*/ 871140 h 1742281"/>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742281"/>
                <a:gd name="T28" fmla="*/ 0 h 1742281"/>
                <a:gd name="T29" fmla="*/ 1742281 w 1742281"/>
                <a:gd name="T30" fmla="*/ 1742281 h 174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2281" h="1742281">
                  <a:moveTo>
                    <a:pt x="0" y="871141"/>
                  </a:moveTo>
                  <a:cubicBezTo>
                    <a:pt x="0" y="390023"/>
                    <a:pt x="390023" y="0"/>
                    <a:pt x="871141" y="0"/>
                  </a:cubicBezTo>
                  <a:cubicBezTo>
                    <a:pt x="1352259" y="0"/>
                    <a:pt x="1742282" y="390023"/>
                    <a:pt x="1742282" y="871141"/>
                  </a:cubicBezTo>
                  <a:cubicBezTo>
                    <a:pt x="1742282" y="1352259"/>
                    <a:pt x="1352259" y="1742282"/>
                    <a:pt x="871141" y="1742282"/>
                  </a:cubicBezTo>
                  <a:cubicBezTo>
                    <a:pt x="390023" y="1742282"/>
                    <a:pt x="0" y="1352259"/>
                    <a:pt x="0" y="871141"/>
                  </a:cubicBezTo>
                  <a:close/>
                </a:path>
              </a:pathLst>
            </a:custGeom>
            <a:blipFill dpi="0" rotWithShape="1">
              <a:blip r:embed="rId3"/>
              <a:srcRect/>
              <a:stretch>
                <a:fillRect/>
              </a:stretch>
            </a:blipFill>
            <a:ln w="12701">
              <a:solidFill>
                <a:srgbClr val="FFFFFF"/>
              </a:solidFill>
              <a:miter lim="800000"/>
              <a:headEnd/>
              <a:tailEnd/>
            </a:ln>
          </p:spPr>
          <p:txBody>
            <a:bodyPr lIns="288173" tIns="288173" rIns="288173" bIns="288173" anchor="ctr" anchorCtr="1"/>
            <a:lstStyle>
              <a:lvl1pPr defTabSz="1155700">
                <a:defRPr>
                  <a:solidFill>
                    <a:schemeClr val="tx1"/>
                  </a:solidFill>
                  <a:latin typeface="Calibri" panose="020F0502020204030204" pitchFamily="34" charset="0"/>
                </a:defRPr>
              </a:lvl1pPr>
              <a:lvl2pPr marL="742950" indent="-285750" defTabSz="1155700">
                <a:defRPr>
                  <a:solidFill>
                    <a:schemeClr val="tx1"/>
                  </a:solidFill>
                  <a:latin typeface="Calibri" panose="020F0502020204030204" pitchFamily="34" charset="0"/>
                </a:defRPr>
              </a:lvl2pPr>
              <a:lvl3pPr marL="1143000" indent="-228600" defTabSz="1155700">
                <a:defRPr>
                  <a:solidFill>
                    <a:schemeClr val="tx1"/>
                  </a:solidFill>
                  <a:latin typeface="Calibri" panose="020F0502020204030204" pitchFamily="34" charset="0"/>
                </a:defRPr>
              </a:lvl3pPr>
              <a:lvl4pPr marL="1600200" indent="-228600" defTabSz="1155700">
                <a:defRPr>
                  <a:solidFill>
                    <a:schemeClr val="tx1"/>
                  </a:solidFill>
                  <a:latin typeface="Calibri" panose="020F0502020204030204" pitchFamily="34" charset="0"/>
                </a:defRPr>
              </a:lvl4pPr>
              <a:lvl5pPr marL="2057400" indent="-228600" defTabSz="1155700">
                <a:defRPr>
                  <a:solidFill>
                    <a:schemeClr val="tx1"/>
                  </a:solidFill>
                  <a:latin typeface="Calibri" panose="020F0502020204030204" pitchFamily="34" charset="0"/>
                </a:defRPr>
              </a:lvl5pPr>
              <a:lvl6pPr marL="2514600" indent="-228600" defTabSz="1155700" fontAlgn="base">
                <a:spcBef>
                  <a:spcPct val="0"/>
                </a:spcBef>
                <a:spcAft>
                  <a:spcPct val="0"/>
                </a:spcAft>
                <a:defRPr>
                  <a:solidFill>
                    <a:schemeClr val="tx1"/>
                  </a:solidFill>
                  <a:latin typeface="Calibri" panose="020F0502020204030204" pitchFamily="34" charset="0"/>
                </a:defRPr>
              </a:lvl6pPr>
              <a:lvl7pPr marL="2971800" indent="-228600" defTabSz="1155700" fontAlgn="base">
                <a:spcBef>
                  <a:spcPct val="0"/>
                </a:spcBef>
                <a:spcAft>
                  <a:spcPct val="0"/>
                </a:spcAft>
                <a:defRPr>
                  <a:solidFill>
                    <a:schemeClr val="tx1"/>
                  </a:solidFill>
                  <a:latin typeface="Calibri" panose="020F0502020204030204" pitchFamily="34" charset="0"/>
                </a:defRPr>
              </a:lvl7pPr>
              <a:lvl8pPr marL="3429000" indent="-228600" defTabSz="1155700" fontAlgn="base">
                <a:spcBef>
                  <a:spcPct val="0"/>
                </a:spcBef>
                <a:spcAft>
                  <a:spcPct val="0"/>
                </a:spcAft>
                <a:defRPr>
                  <a:solidFill>
                    <a:schemeClr val="tx1"/>
                  </a:solidFill>
                  <a:latin typeface="Calibri" panose="020F0502020204030204" pitchFamily="34" charset="0"/>
                </a:defRPr>
              </a:lvl8pPr>
              <a:lvl9pPr marL="3886200" indent="-228600" defTabSz="1155700"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1100"/>
                </a:spcAft>
              </a:pPr>
              <a:r>
                <a:rPr lang="sv-SE" altLang="en-US" sz="2600">
                  <a:solidFill>
                    <a:srgbClr val="FFFFFF"/>
                  </a:solidFill>
                </a:rPr>
                <a:t>Business culture</a:t>
              </a:r>
              <a:endParaRPr lang="en-US" altLang="en-US" sz="2600">
                <a:solidFill>
                  <a:srgbClr val="FFFFFF"/>
                </a:solidFill>
              </a:endParaRPr>
            </a:p>
          </p:txBody>
        </p:sp>
        <p:sp>
          <p:nvSpPr>
            <p:cNvPr id="4107" name="Freeform: Shape 10">
              <a:extLst>
                <a:ext uri="{FF2B5EF4-FFF2-40B4-BE49-F238E27FC236}">
                  <a16:creationId xmlns:a16="http://schemas.microsoft.com/office/drawing/2014/main" id="{E231DAED-EA61-6F04-CCD4-B04C39886436}"/>
                </a:ext>
              </a:extLst>
            </p:cNvPr>
            <p:cNvSpPr>
              <a:spLocks/>
            </p:cNvSpPr>
            <p:nvPr/>
          </p:nvSpPr>
          <p:spPr bwMode="auto">
            <a:xfrm>
              <a:off x="7511238" y="668719"/>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sv-SE" altLang="en-US" sz="1200">
                  <a:solidFill>
                    <a:srgbClr val="FFFFFF"/>
                  </a:solidFill>
                </a:rPr>
                <a:t>Respect to positions above </a:t>
              </a:r>
              <a:endParaRPr lang="en-US" altLang="en-US" sz="1200">
                <a:solidFill>
                  <a:srgbClr val="FFFFFF"/>
                </a:solidFill>
              </a:endParaRPr>
            </a:p>
          </p:txBody>
        </p:sp>
        <p:sp>
          <p:nvSpPr>
            <p:cNvPr id="4108" name="Freeform: Shape 11">
              <a:extLst>
                <a:ext uri="{FF2B5EF4-FFF2-40B4-BE49-F238E27FC236}">
                  <a16:creationId xmlns:a16="http://schemas.microsoft.com/office/drawing/2014/main" id="{F54F52BD-DDFA-9418-0087-6C613E53CD5F}"/>
                </a:ext>
              </a:extLst>
            </p:cNvPr>
            <p:cNvSpPr>
              <a:spLocks/>
            </p:cNvSpPr>
            <p:nvPr/>
          </p:nvSpPr>
          <p:spPr bwMode="auto">
            <a:xfrm>
              <a:off x="9237213" y="1499899"/>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en-GB" altLang="en-US" sz="1200">
                  <a:solidFill>
                    <a:srgbClr val="FFFFFF"/>
                  </a:solidFill>
                </a:rPr>
                <a:t>Clear  hierarchy</a:t>
              </a:r>
              <a:endParaRPr lang="en-US" altLang="en-US" sz="1200">
                <a:solidFill>
                  <a:srgbClr val="FFFFFF"/>
                </a:solidFill>
              </a:endParaRPr>
            </a:p>
          </p:txBody>
        </p:sp>
        <p:sp>
          <p:nvSpPr>
            <p:cNvPr id="4109" name="Freeform: Shape 12">
              <a:extLst>
                <a:ext uri="{FF2B5EF4-FFF2-40B4-BE49-F238E27FC236}">
                  <a16:creationId xmlns:a16="http://schemas.microsoft.com/office/drawing/2014/main" id="{9C7BDD7F-159E-6B8C-C768-8A2B037E800A}"/>
                </a:ext>
              </a:extLst>
            </p:cNvPr>
            <p:cNvSpPr>
              <a:spLocks/>
            </p:cNvSpPr>
            <p:nvPr/>
          </p:nvSpPr>
          <p:spPr bwMode="auto">
            <a:xfrm>
              <a:off x="9663488" y="3367552"/>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sv-SE" altLang="en-US" sz="1200">
                  <a:solidFill>
                    <a:srgbClr val="FFFFFF"/>
                  </a:solidFill>
                </a:rPr>
                <a:t>Proffesionel titles </a:t>
              </a:r>
              <a:endParaRPr lang="en-US" altLang="en-US" sz="1200">
                <a:solidFill>
                  <a:srgbClr val="FFFFFF"/>
                </a:solidFill>
              </a:endParaRPr>
            </a:p>
          </p:txBody>
        </p:sp>
        <p:sp>
          <p:nvSpPr>
            <p:cNvPr id="4110" name="Freeform: Shape 13">
              <a:extLst>
                <a:ext uri="{FF2B5EF4-FFF2-40B4-BE49-F238E27FC236}">
                  <a16:creationId xmlns:a16="http://schemas.microsoft.com/office/drawing/2014/main" id="{5EF2E6F8-714C-71B2-41F9-9799E4BA1CED}"/>
                </a:ext>
              </a:extLst>
            </p:cNvPr>
            <p:cNvSpPr>
              <a:spLocks/>
            </p:cNvSpPr>
            <p:nvPr/>
          </p:nvSpPr>
          <p:spPr bwMode="auto">
            <a:xfrm>
              <a:off x="8469081" y="4865293"/>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sv-SE" altLang="en-US" sz="1200">
                  <a:solidFill>
                    <a:srgbClr val="FFFFFF"/>
                  </a:solidFill>
                </a:rPr>
                <a:t>Build strong bands outside the work place </a:t>
              </a:r>
              <a:endParaRPr lang="en-US" altLang="en-US" sz="1200">
                <a:solidFill>
                  <a:srgbClr val="FFFFFF"/>
                </a:solidFill>
              </a:endParaRPr>
            </a:p>
          </p:txBody>
        </p:sp>
        <p:sp>
          <p:nvSpPr>
            <p:cNvPr id="4111" name="Freeform: Shape 14">
              <a:extLst>
                <a:ext uri="{FF2B5EF4-FFF2-40B4-BE49-F238E27FC236}">
                  <a16:creationId xmlns:a16="http://schemas.microsoft.com/office/drawing/2014/main" id="{983AB722-3792-5185-878B-EEDBD3EF8771}"/>
                </a:ext>
              </a:extLst>
            </p:cNvPr>
            <p:cNvSpPr>
              <a:spLocks/>
            </p:cNvSpPr>
            <p:nvPr/>
          </p:nvSpPr>
          <p:spPr bwMode="auto">
            <a:xfrm>
              <a:off x="6553395" y="4865293"/>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en-GB" altLang="en-US" sz="1200">
                  <a:solidFill>
                    <a:srgbClr val="FFFFFF"/>
                  </a:solidFill>
                </a:rPr>
                <a:t>Clothing </a:t>
              </a:r>
            </a:p>
          </p:txBody>
        </p:sp>
        <p:sp>
          <p:nvSpPr>
            <p:cNvPr id="4112" name="Freeform: Shape 15">
              <a:extLst>
                <a:ext uri="{FF2B5EF4-FFF2-40B4-BE49-F238E27FC236}">
                  <a16:creationId xmlns:a16="http://schemas.microsoft.com/office/drawing/2014/main" id="{C09C1B39-EBFD-701A-4A6E-C7C46E3CCD7E}"/>
                </a:ext>
              </a:extLst>
            </p:cNvPr>
            <p:cNvSpPr>
              <a:spLocks/>
            </p:cNvSpPr>
            <p:nvPr/>
          </p:nvSpPr>
          <p:spPr bwMode="auto">
            <a:xfrm>
              <a:off x="5358987" y="3367552"/>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en-GB" altLang="en-US" sz="1200">
                  <a:solidFill>
                    <a:srgbClr val="FFFFFF"/>
                  </a:solidFill>
                </a:rPr>
                <a:t>Presentation </a:t>
              </a:r>
            </a:p>
          </p:txBody>
        </p:sp>
        <p:sp>
          <p:nvSpPr>
            <p:cNvPr id="4113" name="Freeform: Shape 16">
              <a:extLst>
                <a:ext uri="{FF2B5EF4-FFF2-40B4-BE49-F238E27FC236}">
                  <a16:creationId xmlns:a16="http://schemas.microsoft.com/office/drawing/2014/main" id="{ACCE58E0-0DDF-E74D-B868-0ADFE3F0DB50}"/>
                </a:ext>
              </a:extLst>
            </p:cNvPr>
            <p:cNvSpPr>
              <a:spLocks/>
            </p:cNvSpPr>
            <p:nvPr/>
          </p:nvSpPr>
          <p:spPr bwMode="auto">
            <a:xfrm>
              <a:off x="5785271" y="1499899"/>
              <a:ext cx="1219599" cy="1219599"/>
            </a:xfrm>
            <a:custGeom>
              <a:avLst/>
              <a:gdLst>
                <a:gd name="T0" fmla="*/ 609800 w 1219596"/>
                <a:gd name="T1" fmla="*/ 0 h 1219596"/>
                <a:gd name="T2" fmla="*/ 1219599 w 1219596"/>
                <a:gd name="T3" fmla="*/ 609800 h 1219596"/>
                <a:gd name="T4" fmla="*/ 609800 w 1219596"/>
                <a:gd name="T5" fmla="*/ 1219599 h 1219596"/>
                <a:gd name="T6" fmla="*/ 0 w 1219596"/>
                <a:gd name="T7" fmla="*/ 609800 h 1219596"/>
                <a:gd name="T8" fmla="*/ 0 w 1219596"/>
                <a:gd name="T9" fmla="*/ 609800 h 1219596"/>
                <a:gd name="T10" fmla="*/ 609800 w 1219596"/>
                <a:gd name="T11" fmla="*/ 0 h 1219596"/>
                <a:gd name="T12" fmla="*/ 1219599 w 1219596"/>
                <a:gd name="T13" fmla="*/ 609800 h 1219596"/>
                <a:gd name="T14" fmla="*/ 609800 w 1219596"/>
                <a:gd name="T15" fmla="*/ 1219599 h 1219596"/>
                <a:gd name="T16" fmla="*/ 0 w 1219596"/>
                <a:gd name="T17" fmla="*/ 609800 h 1219596"/>
                <a:gd name="T18" fmla="*/ 17694720 60000 65536"/>
                <a:gd name="T19" fmla="*/ 0 60000 65536"/>
                <a:gd name="T20" fmla="*/ 5898240 60000 65536"/>
                <a:gd name="T21" fmla="*/ 11796480 60000 65536"/>
                <a:gd name="T22" fmla="*/ 0 60000 65536"/>
                <a:gd name="T23" fmla="*/ 0 60000 65536"/>
                <a:gd name="T24" fmla="*/ 0 60000 65536"/>
                <a:gd name="T25" fmla="*/ 0 60000 65536"/>
                <a:gd name="T26" fmla="*/ 0 60000 65536"/>
                <a:gd name="T27" fmla="*/ 0 w 1219596"/>
                <a:gd name="T28" fmla="*/ 0 h 1219596"/>
                <a:gd name="T29" fmla="*/ 1219596 w 1219596"/>
                <a:gd name="T30" fmla="*/ 1219596 h 12195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9596" h="1219596">
                  <a:moveTo>
                    <a:pt x="0" y="609798"/>
                  </a:moveTo>
                  <a:cubicBezTo>
                    <a:pt x="0" y="273016"/>
                    <a:pt x="273016" y="0"/>
                    <a:pt x="609798" y="0"/>
                  </a:cubicBezTo>
                  <a:cubicBezTo>
                    <a:pt x="946580" y="0"/>
                    <a:pt x="1219596" y="273016"/>
                    <a:pt x="1219596" y="609798"/>
                  </a:cubicBezTo>
                  <a:cubicBezTo>
                    <a:pt x="1219596" y="946580"/>
                    <a:pt x="946580" y="1219596"/>
                    <a:pt x="609798" y="1219596"/>
                  </a:cubicBezTo>
                  <a:cubicBezTo>
                    <a:pt x="273016" y="1219596"/>
                    <a:pt x="0" y="946580"/>
                    <a:pt x="0" y="609798"/>
                  </a:cubicBezTo>
                  <a:close/>
                </a:path>
              </a:pathLst>
            </a:custGeom>
            <a:solidFill>
              <a:srgbClr val="4472C4"/>
            </a:solidFill>
            <a:ln w="12701">
              <a:solidFill>
                <a:srgbClr val="FFFFFF"/>
              </a:solidFill>
              <a:miter lim="800000"/>
              <a:headEnd/>
              <a:tailEnd/>
            </a:ln>
          </p:spPr>
          <p:txBody>
            <a:bodyPr lIns="193843" tIns="193843" rIns="193843" bIns="193843" anchor="ctr" anchorCtr="1"/>
            <a:lstStyle>
              <a:lvl1pPr defTabSz="531813">
                <a:defRPr>
                  <a:solidFill>
                    <a:schemeClr val="tx1"/>
                  </a:solidFill>
                  <a:latin typeface="Calibri" panose="020F0502020204030204" pitchFamily="34" charset="0"/>
                </a:defRPr>
              </a:lvl1pPr>
              <a:lvl2pPr marL="742950" indent="-285750" defTabSz="531813">
                <a:defRPr>
                  <a:solidFill>
                    <a:schemeClr val="tx1"/>
                  </a:solidFill>
                  <a:latin typeface="Calibri" panose="020F0502020204030204" pitchFamily="34" charset="0"/>
                </a:defRPr>
              </a:lvl2pPr>
              <a:lvl3pPr marL="1143000" indent="-228600" defTabSz="531813">
                <a:defRPr>
                  <a:solidFill>
                    <a:schemeClr val="tx1"/>
                  </a:solidFill>
                  <a:latin typeface="Calibri" panose="020F0502020204030204" pitchFamily="34" charset="0"/>
                </a:defRPr>
              </a:lvl3pPr>
              <a:lvl4pPr marL="1600200" indent="-228600" defTabSz="531813">
                <a:defRPr>
                  <a:solidFill>
                    <a:schemeClr val="tx1"/>
                  </a:solidFill>
                  <a:latin typeface="Calibri" panose="020F0502020204030204" pitchFamily="34" charset="0"/>
                </a:defRPr>
              </a:lvl4pPr>
              <a:lvl5pPr marL="2057400" indent="-228600" defTabSz="531813">
                <a:defRPr>
                  <a:solidFill>
                    <a:schemeClr val="tx1"/>
                  </a:solidFill>
                  <a:latin typeface="Calibri" panose="020F0502020204030204" pitchFamily="34" charset="0"/>
                </a:defRPr>
              </a:lvl5pPr>
              <a:lvl6pPr marL="2514600" indent="-228600" defTabSz="531813" fontAlgn="base">
                <a:spcBef>
                  <a:spcPct val="0"/>
                </a:spcBef>
                <a:spcAft>
                  <a:spcPct val="0"/>
                </a:spcAft>
                <a:defRPr>
                  <a:solidFill>
                    <a:schemeClr val="tx1"/>
                  </a:solidFill>
                  <a:latin typeface="Calibri" panose="020F0502020204030204" pitchFamily="34" charset="0"/>
                </a:defRPr>
              </a:lvl6pPr>
              <a:lvl7pPr marL="2971800" indent="-228600" defTabSz="531813" fontAlgn="base">
                <a:spcBef>
                  <a:spcPct val="0"/>
                </a:spcBef>
                <a:spcAft>
                  <a:spcPct val="0"/>
                </a:spcAft>
                <a:defRPr>
                  <a:solidFill>
                    <a:schemeClr val="tx1"/>
                  </a:solidFill>
                  <a:latin typeface="Calibri" panose="020F0502020204030204" pitchFamily="34" charset="0"/>
                </a:defRPr>
              </a:lvl7pPr>
              <a:lvl8pPr marL="3429000" indent="-228600" defTabSz="531813" fontAlgn="base">
                <a:spcBef>
                  <a:spcPct val="0"/>
                </a:spcBef>
                <a:spcAft>
                  <a:spcPct val="0"/>
                </a:spcAft>
                <a:defRPr>
                  <a:solidFill>
                    <a:schemeClr val="tx1"/>
                  </a:solidFill>
                  <a:latin typeface="Calibri" panose="020F0502020204030204" pitchFamily="34" charset="0"/>
                </a:defRPr>
              </a:lvl8pPr>
              <a:lvl9pPr marL="3886200" indent="-228600" defTabSz="531813" fontAlgn="base">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500"/>
                </a:spcAft>
              </a:pPr>
              <a:r>
                <a:rPr lang="en-GB" altLang="en-US" sz="1200">
                  <a:solidFill>
                    <a:srgbClr val="FFFFFF"/>
                  </a:solidFill>
                </a:rPr>
                <a:t>Language </a:t>
              </a: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name="Slide6">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TextBox 7">
            <a:extLst>
              <a:ext uri="{FF2B5EF4-FFF2-40B4-BE49-F238E27FC236}">
                <a16:creationId xmlns:a16="http://schemas.microsoft.com/office/drawing/2014/main" id="{3C6462F4-B948-5AAA-85F7-730CE80CA256}"/>
              </a:ext>
            </a:extLst>
          </p:cNvPr>
          <p:cNvSpPr txBox="1">
            <a:spLocks noChangeArrowheads="1"/>
          </p:cNvSpPr>
          <p:nvPr/>
        </p:nvSpPr>
        <p:spPr bwMode="auto">
          <a:xfrm>
            <a:off x="3871913" y="619125"/>
            <a:ext cx="4454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800">
                <a:solidFill>
                  <a:srgbClr val="000000"/>
                </a:solidFill>
                <a:cs typeface="Calibri" panose="020F0502020204030204" pitchFamily="34" charset="0"/>
              </a:rPr>
              <a:t>Trade statistics </a:t>
            </a:r>
          </a:p>
        </p:txBody>
      </p:sp>
      <p:sp>
        <p:nvSpPr>
          <p:cNvPr id="2" name="TextBox 1">
            <a:extLst>
              <a:ext uri="{FF2B5EF4-FFF2-40B4-BE49-F238E27FC236}">
                <a16:creationId xmlns:a16="http://schemas.microsoft.com/office/drawing/2014/main" id="{0851808A-DD14-DFC9-5870-073905972D12}"/>
              </a:ext>
            </a:extLst>
          </p:cNvPr>
          <p:cNvSpPr txBox="1"/>
          <p:nvPr/>
        </p:nvSpPr>
        <p:spPr>
          <a:xfrm>
            <a:off x="926285" y="2513201"/>
            <a:ext cx="373310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Calibri"/>
              <a:ea typeface="Calibri"/>
              <a:cs typeface="Calibri"/>
            </a:endParaRPr>
          </a:p>
          <a:p>
            <a:pPr marL="285750" indent="-285750">
              <a:buFont typeface="Arial"/>
              <a:buChar char="•"/>
            </a:pPr>
            <a:r>
              <a:rPr lang="en-US" dirty="0">
                <a:latin typeface="Calibri"/>
                <a:ea typeface="Calibri"/>
                <a:cs typeface="Calibri"/>
              </a:rPr>
              <a:t>68 </a:t>
            </a:r>
            <a:r>
              <a:rPr lang="en-US" dirty="0" err="1">
                <a:latin typeface="Calibri"/>
                <a:ea typeface="Calibri"/>
                <a:cs typeface="Calibri"/>
              </a:rPr>
              <a:t>milion</a:t>
            </a:r>
            <a:r>
              <a:rPr lang="en-US" dirty="0">
                <a:latin typeface="Calibri"/>
                <a:ea typeface="Calibri"/>
                <a:cs typeface="Calibri"/>
              </a:rPr>
              <a:t> people. Catholics, Muslims, Jews</a:t>
            </a:r>
          </a:p>
          <a:p>
            <a:endParaRPr lang="en-US" dirty="0">
              <a:latin typeface="Calibri"/>
              <a:ea typeface="Calibri"/>
              <a:cs typeface="Calibri"/>
            </a:endParaRPr>
          </a:p>
          <a:p>
            <a:pPr marL="285750" indent="-285750">
              <a:buFont typeface="Arial"/>
              <a:buChar char="•"/>
            </a:pPr>
            <a:r>
              <a:rPr lang="en-US" dirty="0">
                <a:latin typeface="Calibri"/>
                <a:ea typeface="Calibri"/>
                <a:cs typeface="Calibri"/>
              </a:rPr>
              <a:t>Export/imports Germany, Belgium, Italy</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Arial"/>
              </a:rPr>
              <a:t>671.5 billion SEK on imports</a:t>
            </a:r>
            <a:endParaRPr lang="en-US">
              <a:latin typeface="Calibri"/>
              <a:ea typeface="Calibri"/>
              <a:cs typeface="Arial"/>
            </a:endParaRPr>
          </a:p>
          <a:p>
            <a:pPr marL="285750" indent="-285750">
              <a:buFont typeface="Arial"/>
              <a:buChar char="•"/>
            </a:pPr>
            <a:r>
              <a:rPr lang="en-US" dirty="0">
                <a:latin typeface="Calibri"/>
                <a:ea typeface="Calibri"/>
                <a:cs typeface="Arial"/>
              </a:rPr>
              <a:t>592.3 billion SEK on exports </a:t>
            </a:r>
            <a:endParaRPr lang="en-US">
              <a:latin typeface="Calibri"/>
              <a:ea typeface="Calibri"/>
              <a:cs typeface="Arial"/>
            </a:endParaRPr>
          </a:p>
          <a:p>
            <a:pPr marL="285750" indent="-285750">
              <a:buFont typeface="Arial"/>
              <a:buChar char="•"/>
            </a:pPr>
            <a:r>
              <a:rPr lang="en-US" dirty="0">
                <a:latin typeface="Calibri"/>
                <a:ea typeface="Calibri"/>
                <a:cs typeface="Arial"/>
              </a:rPr>
              <a:t>-95.6 billion SEK deficit</a:t>
            </a:r>
          </a:p>
          <a:p>
            <a:pPr marL="285750" indent="-285750">
              <a:buFont typeface="Arial"/>
              <a:buChar char="•"/>
            </a:pPr>
            <a:endParaRPr lang="en-US" dirty="0">
              <a:latin typeface="Calibri"/>
              <a:ea typeface="Calibri"/>
              <a:cs typeface="Arial"/>
            </a:endParaRPr>
          </a:p>
          <a:p>
            <a:pPr marL="285750" indent="-285750">
              <a:buFont typeface="Arial"/>
              <a:buChar char="•"/>
            </a:pPr>
            <a:r>
              <a:rPr lang="en-US" dirty="0">
                <a:latin typeface="Calibri"/>
                <a:ea typeface="Calibri"/>
                <a:cs typeface="Arial"/>
              </a:rPr>
              <a:t>Carrefour, Renault and L'Oréal.</a:t>
            </a:r>
          </a:p>
          <a:p>
            <a:pPr marL="285750" indent="-285750">
              <a:buFont typeface="Arial"/>
              <a:buChar char="•"/>
            </a:pPr>
            <a:endParaRPr lang="en-US" sz="1200" dirty="0">
              <a:latin typeface="Arial"/>
              <a:ea typeface="Calibri"/>
              <a:cs typeface="Arial"/>
            </a:endParaRPr>
          </a:p>
          <a:p>
            <a:endParaRPr lang="en-US" dirty="0">
              <a:ea typeface="Calibri"/>
              <a:cs typeface="Calibri"/>
            </a:endParaRPr>
          </a:p>
          <a:p>
            <a:endParaRPr lang="en-US" dirty="0">
              <a:ea typeface="Calibri"/>
              <a:cs typeface="Calibri"/>
            </a:endParaRPr>
          </a:p>
        </p:txBody>
      </p:sp>
      <p:sp>
        <p:nvSpPr>
          <p:cNvPr id="3" name="TextBox 2">
            <a:extLst>
              <a:ext uri="{FF2B5EF4-FFF2-40B4-BE49-F238E27FC236}">
                <a16:creationId xmlns:a16="http://schemas.microsoft.com/office/drawing/2014/main" id="{9E107748-077E-C6F6-243A-A29768A73428}"/>
              </a:ext>
            </a:extLst>
          </p:cNvPr>
          <p:cNvSpPr txBox="1"/>
          <p:nvPr/>
        </p:nvSpPr>
        <p:spPr>
          <a:xfrm>
            <a:off x="6770615" y="2450283"/>
            <a:ext cx="3733100"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Calibri"/>
              <a:ea typeface="Calibri"/>
              <a:cs typeface="Calibri"/>
            </a:endParaRPr>
          </a:p>
          <a:p>
            <a:pPr marL="285750" indent="-285750">
              <a:buFont typeface="Arial"/>
              <a:buChar char="•"/>
            </a:pPr>
            <a:r>
              <a:rPr lang="en-US" dirty="0">
                <a:latin typeface="Calibri"/>
                <a:ea typeface="Calibri"/>
                <a:cs typeface="Calibri"/>
              </a:rPr>
              <a:t>10 </a:t>
            </a:r>
            <a:r>
              <a:rPr lang="en-US" err="1">
                <a:latin typeface="Calibri"/>
                <a:ea typeface="Calibri"/>
                <a:cs typeface="Calibri"/>
              </a:rPr>
              <a:t>milion</a:t>
            </a:r>
            <a:r>
              <a:rPr lang="en-US" dirty="0">
                <a:latin typeface="Calibri"/>
                <a:ea typeface="Calibri"/>
                <a:cs typeface="Calibri"/>
              </a:rPr>
              <a:t> people. Lutherans </a:t>
            </a:r>
            <a:endParaRPr lang="en-US">
              <a:cs typeface="Calibri" panose="020F0502020204030204" pitchFamily="34" charset="0"/>
            </a:endParaRP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Export/imports Germany, Norway, USA, UK, Denmark</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Arial"/>
              </a:rPr>
              <a:t>182.6 billion SEK on imports</a:t>
            </a:r>
          </a:p>
          <a:p>
            <a:pPr marL="285750" indent="-285750">
              <a:buFont typeface="Arial"/>
              <a:buChar char="•"/>
            </a:pPr>
            <a:r>
              <a:rPr lang="en-US" dirty="0">
                <a:latin typeface="Calibri"/>
                <a:ea typeface="Calibri"/>
                <a:cs typeface="Arial"/>
              </a:rPr>
              <a:t>184.8 billion SEK on exports </a:t>
            </a:r>
          </a:p>
          <a:p>
            <a:pPr marL="285750" indent="-285750">
              <a:buFont typeface="Arial"/>
              <a:buChar char="•"/>
            </a:pPr>
            <a:r>
              <a:rPr lang="en-US" dirty="0">
                <a:latin typeface="Calibri"/>
                <a:ea typeface="Calibri"/>
                <a:cs typeface="Arial"/>
              </a:rPr>
              <a:t>2.2 billion SEK surplus</a:t>
            </a:r>
          </a:p>
          <a:p>
            <a:pPr marL="285750" indent="-285750">
              <a:buFont typeface="Arial"/>
              <a:buChar char="•"/>
            </a:pPr>
            <a:endParaRPr lang="en-US" dirty="0">
              <a:latin typeface="Calibri"/>
              <a:ea typeface="Calibri"/>
              <a:cs typeface="Arial"/>
            </a:endParaRPr>
          </a:p>
          <a:p>
            <a:pPr marL="285750" indent="-285750">
              <a:buFont typeface="Arial"/>
              <a:buChar char="•"/>
            </a:pPr>
            <a:r>
              <a:rPr lang="en-US" dirty="0">
                <a:latin typeface="Calibri"/>
                <a:ea typeface="Calibri"/>
                <a:cs typeface="Arial"/>
              </a:rPr>
              <a:t> IKEA, Ericsson, Volvo Group, H&amp;M,</a:t>
            </a:r>
          </a:p>
          <a:p>
            <a:pPr marL="285750" indent="-285750">
              <a:buFont typeface="Arial"/>
              <a:buChar char="•"/>
            </a:pPr>
            <a:endParaRPr lang="en-US" sz="1200" dirty="0">
              <a:latin typeface="Arial"/>
              <a:ea typeface="Calibri"/>
              <a:cs typeface="Arial"/>
            </a:endParaRPr>
          </a:p>
          <a:p>
            <a:endParaRPr lang="en-US" dirty="0">
              <a:ea typeface="Calibri"/>
              <a:cs typeface="Calibri"/>
            </a:endParaRPr>
          </a:p>
          <a:p>
            <a:endParaRPr lang="en-US" dirty="0">
              <a:ea typeface="Calibri"/>
              <a:cs typeface="Calibri"/>
            </a:endParaRPr>
          </a:p>
        </p:txBody>
      </p:sp>
      <p:pic>
        <p:nvPicPr>
          <p:cNvPr id="6" name="Picture 5" descr="A blue and yellow flag&#10;&#10;Description automatically generated">
            <a:extLst>
              <a:ext uri="{FF2B5EF4-FFF2-40B4-BE49-F238E27FC236}">
                <a16:creationId xmlns:a16="http://schemas.microsoft.com/office/drawing/2014/main" id="{1C740CD6-6482-ECE0-7FCC-AEFAC1CC7B9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59817" y="1927720"/>
            <a:ext cx="1125524" cy="702579"/>
          </a:xfrm>
          <a:prstGeom prst="rect">
            <a:avLst/>
          </a:prstGeom>
        </p:spPr>
      </p:pic>
      <p:pic>
        <p:nvPicPr>
          <p:cNvPr id="9" name="Picture 8" descr="A red white and blue flag&#10;&#10;Description automatically generated">
            <a:extLst>
              <a:ext uri="{FF2B5EF4-FFF2-40B4-BE49-F238E27FC236}">
                <a16:creationId xmlns:a16="http://schemas.microsoft.com/office/drawing/2014/main" id="{A0D4E794-F8BF-E377-E040-889FF553794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30072" y="1926733"/>
            <a:ext cx="1125524" cy="70455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15E88C9F-D159-9B75-A338-08661A259354}"/>
              </a:ext>
            </a:extLst>
          </p:cNvPr>
          <p:cNvSpPr txBox="1">
            <a:spLocks noGrp="1" noChangeArrowheads="1"/>
          </p:cNvSpPr>
          <p:nvPr>
            <p:ph type="title"/>
          </p:nvPr>
        </p:nvSpPr>
        <p:spPr/>
        <p:txBody>
          <a:bodyPr anchorCtr="1"/>
          <a:lstStyle/>
          <a:p>
            <a:pPr algn="ctr" eaLnBrk="1"/>
            <a:r>
              <a:rPr lang="en-GB" altLang="en-US">
                <a:latin typeface="Calibri Light" panose="020F0302020204030204" pitchFamily="34" charset="0"/>
              </a:rPr>
              <a:t>Summary</a:t>
            </a:r>
            <a:r>
              <a:rPr lang="sv-SE" altLang="en-US">
                <a:latin typeface="Calibri Light" panose="020F0302020204030204" pitchFamily="34" charset="0"/>
              </a:rPr>
              <a:t> </a:t>
            </a:r>
            <a:endParaRPr altLang="en-US">
              <a:latin typeface="Calibri Light" panose="020F0302020204030204" pitchFamily="34" charset="0"/>
              <a:cs typeface="Calibri Light" panose="020F0302020204030204" pitchFamily="34" charset="0"/>
            </a:endParaRPr>
          </a:p>
        </p:txBody>
      </p:sp>
      <p:sp>
        <p:nvSpPr>
          <p:cNvPr id="6147" name="Content Placeholder 2">
            <a:extLst>
              <a:ext uri="{FF2B5EF4-FFF2-40B4-BE49-F238E27FC236}">
                <a16:creationId xmlns:a16="http://schemas.microsoft.com/office/drawing/2014/main" id="{0A4B9E71-8E96-6981-9F9F-6836210BE354}"/>
              </a:ext>
            </a:extLst>
          </p:cNvPr>
          <p:cNvSpPr txBox="1">
            <a:spLocks noGrp="1" noChangeArrowheads="1"/>
          </p:cNvSpPr>
          <p:nvPr>
            <p:ph idx="1"/>
          </p:nvPr>
        </p:nvSpPr>
        <p:spPr>
          <a:xfrm>
            <a:off x="838200" y="1825625"/>
            <a:ext cx="10515600" cy="1595438"/>
          </a:xfrm>
        </p:spPr>
        <p:txBody>
          <a:bodyPr/>
          <a:lstStyle/>
          <a:p>
            <a:pPr eaLnBrk="1"/>
            <a:r>
              <a:rPr lang="en-GB" altLang="en-US" sz="1800">
                <a:latin typeface="Arial" panose="020B0604020202020204" pitchFamily="34" charset="0"/>
                <a:cs typeface="Arial" panose="020B0604020202020204" pitchFamily="34" charset="0"/>
              </a:rPr>
              <a:t>Swedish and French business cultures have distinct characteristics, despite both being part of the European Union.</a:t>
            </a:r>
          </a:p>
          <a:p>
            <a:pPr eaLnBrk="1"/>
            <a:r>
              <a:rPr lang="en-GB" altLang="en-US" sz="1800">
                <a:latin typeface="Arial" panose="020B0604020202020204" pitchFamily="34" charset="0"/>
                <a:cs typeface="Arial" panose="020B0604020202020204" pitchFamily="34" charset="0"/>
              </a:rPr>
              <a:t>Overall, both Swedish and French business cultures have their unique strengths and are influenced by historical, societal, and economic factors. Understanding and respecting these cultural differences is essential for successful business interactions in each country.</a:t>
            </a:r>
          </a:p>
          <a:p>
            <a:pPr eaLnBrk="1"/>
            <a:endParaRPr lang="en-GB" altLang="en-US" sz="1800">
              <a:latin typeface="Arial" panose="020B0604020202020204" pitchFamily="34" charset="0"/>
              <a:cs typeface="Arial" panose="020B0604020202020204" pitchFamily="34" charset="0"/>
            </a:endParaRPr>
          </a:p>
          <a:p>
            <a:pPr eaLnBrk="1"/>
            <a:endParaRPr lang="en-GB" altLang="en-US" sz="1800">
              <a:latin typeface="Arial" panose="020B0604020202020204" pitchFamily="34" charset="0"/>
              <a:cs typeface="Arial" panose="020B0604020202020204" pitchFamily="34" charset="0"/>
            </a:endParaRPr>
          </a:p>
          <a:p>
            <a:pPr eaLnBrk="1"/>
            <a:endParaRPr lang="en-GB" altLang="en-US">
              <a:latin typeface="Calibri" panose="020F0502020204030204" pitchFamily="34" charset="0"/>
            </a:endParaRP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102</Words>
  <Application>Microsoft Office PowerPoint</Application>
  <PresentationFormat>Widescreen</PresentationFormat>
  <Paragraphs>25</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Introduction</vt:lpstr>
      <vt:lpstr>PowerPoint Presentation</vt:lpstr>
      <vt:lpstr>PowerPoint Presentation</vt:lpstr>
      <vt:lpstr>PowerPoint Presentation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Kirsty Pihl</dc:creator>
  <cp:lastModifiedBy>Kirsty Pihl</cp:lastModifiedBy>
  <cp:revision>105</cp:revision>
  <dcterms:created xsi:type="dcterms:W3CDTF">2023-11-03T13:04:52Z</dcterms:created>
  <dcterms:modified xsi:type="dcterms:W3CDTF">2023-11-07T18:56:29Z</dcterms:modified>
</cp:coreProperties>
</file>